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4"/>
  </p:sldMasterIdLst>
  <p:notesMasterIdLst>
    <p:notesMasterId r:id="rId148"/>
  </p:notesMasterIdLst>
  <p:handoutMasterIdLst>
    <p:handoutMasterId r:id="rId149"/>
  </p:handoutMasterIdLst>
  <p:sldIdLst>
    <p:sldId id="256" r:id="rId5"/>
    <p:sldId id="464" r:id="rId6"/>
    <p:sldId id="465" r:id="rId7"/>
    <p:sldId id="467" r:id="rId8"/>
    <p:sldId id="688" r:id="rId9"/>
    <p:sldId id="689" r:id="rId10"/>
    <p:sldId id="690" r:id="rId11"/>
    <p:sldId id="691" r:id="rId12"/>
    <p:sldId id="692" r:id="rId13"/>
    <p:sldId id="693" r:id="rId14"/>
    <p:sldId id="694" r:id="rId15"/>
    <p:sldId id="695" r:id="rId16"/>
    <p:sldId id="687" r:id="rId17"/>
    <p:sldId id="696" r:id="rId18"/>
    <p:sldId id="697" r:id="rId19"/>
    <p:sldId id="698" r:id="rId20"/>
    <p:sldId id="699" r:id="rId21"/>
    <p:sldId id="700" r:id="rId22"/>
    <p:sldId id="702" r:id="rId23"/>
    <p:sldId id="701" r:id="rId24"/>
    <p:sldId id="703" r:id="rId25"/>
    <p:sldId id="704" r:id="rId26"/>
    <p:sldId id="705" r:id="rId27"/>
    <p:sldId id="706" r:id="rId28"/>
    <p:sldId id="707" r:id="rId29"/>
    <p:sldId id="708" r:id="rId30"/>
    <p:sldId id="709" r:id="rId31"/>
    <p:sldId id="710" r:id="rId32"/>
    <p:sldId id="711" r:id="rId33"/>
    <p:sldId id="712" r:id="rId34"/>
    <p:sldId id="713" r:id="rId35"/>
    <p:sldId id="714" r:id="rId36"/>
    <p:sldId id="715" r:id="rId37"/>
    <p:sldId id="716" r:id="rId38"/>
    <p:sldId id="717" r:id="rId39"/>
    <p:sldId id="718" r:id="rId40"/>
    <p:sldId id="719" r:id="rId41"/>
    <p:sldId id="720" r:id="rId42"/>
    <p:sldId id="721" r:id="rId43"/>
    <p:sldId id="722" r:id="rId44"/>
    <p:sldId id="723" r:id="rId45"/>
    <p:sldId id="724" r:id="rId46"/>
    <p:sldId id="726" r:id="rId47"/>
    <p:sldId id="725" r:id="rId48"/>
    <p:sldId id="727" r:id="rId49"/>
    <p:sldId id="728" r:id="rId50"/>
    <p:sldId id="729" r:id="rId51"/>
    <p:sldId id="730" r:id="rId52"/>
    <p:sldId id="731" r:id="rId53"/>
    <p:sldId id="732" r:id="rId54"/>
    <p:sldId id="733" r:id="rId55"/>
    <p:sldId id="734" r:id="rId56"/>
    <p:sldId id="735" r:id="rId57"/>
    <p:sldId id="736" r:id="rId58"/>
    <p:sldId id="737" r:id="rId59"/>
    <p:sldId id="738" r:id="rId60"/>
    <p:sldId id="739" r:id="rId61"/>
    <p:sldId id="740" r:id="rId62"/>
    <p:sldId id="741" r:id="rId63"/>
    <p:sldId id="742" r:id="rId64"/>
    <p:sldId id="743" r:id="rId65"/>
    <p:sldId id="744" r:id="rId66"/>
    <p:sldId id="745" r:id="rId67"/>
    <p:sldId id="746" r:id="rId68"/>
    <p:sldId id="747" r:id="rId69"/>
    <p:sldId id="748" r:id="rId70"/>
    <p:sldId id="749" r:id="rId71"/>
    <p:sldId id="750" r:id="rId72"/>
    <p:sldId id="751" r:id="rId73"/>
    <p:sldId id="752" r:id="rId74"/>
    <p:sldId id="753" r:id="rId75"/>
    <p:sldId id="754" r:id="rId76"/>
    <p:sldId id="755" r:id="rId77"/>
    <p:sldId id="756" r:id="rId78"/>
    <p:sldId id="757" r:id="rId79"/>
    <p:sldId id="758" r:id="rId80"/>
    <p:sldId id="759" r:id="rId81"/>
    <p:sldId id="760" r:id="rId82"/>
    <p:sldId id="761" r:id="rId83"/>
    <p:sldId id="762" r:id="rId84"/>
    <p:sldId id="763" r:id="rId85"/>
    <p:sldId id="764" r:id="rId86"/>
    <p:sldId id="765" r:id="rId87"/>
    <p:sldId id="766" r:id="rId88"/>
    <p:sldId id="767" r:id="rId89"/>
    <p:sldId id="768" r:id="rId90"/>
    <p:sldId id="769" r:id="rId91"/>
    <p:sldId id="770" r:id="rId92"/>
    <p:sldId id="771" r:id="rId93"/>
    <p:sldId id="772" r:id="rId94"/>
    <p:sldId id="773" r:id="rId95"/>
    <p:sldId id="774" r:id="rId96"/>
    <p:sldId id="775" r:id="rId97"/>
    <p:sldId id="776" r:id="rId98"/>
    <p:sldId id="777" r:id="rId99"/>
    <p:sldId id="778" r:id="rId100"/>
    <p:sldId id="779" r:id="rId101"/>
    <p:sldId id="780" r:id="rId102"/>
    <p:sldId id="781" r:id="rId103"/>
    <p:sldId id="782" r:id="rId104"/>
    <p:sldId id="783" r:id="rId105"/>
    <p:sldId id="784" r:id="rId106"/>
    <p:sldId id="785" r:id="rId107"/>
    <p:sldId id="786" r:id="rId108"/>
    <p:sldId id="787" r:id="rId109"/>
    <p:sldId id="789" r:id="rId110"/>
    <p:sldId id="790" r:id="rId111"/>
    <p:sldId id="791" r:id="rId112"/>
    <p:sldId id="792" r:id="rId113"/>
    <p:sldId id="793" r:id="rId114"/>
    <p:sldId id="794" r:id="rId115"/>
    <p:sldId id="795" r:id="rId116"/>
    <p:sldId id="796" r:id="rId117"/>
    <p:sldId id="797" r:id="rId118"/>
    <p:sldId id="798" r:id="rId119"/>
    <p:sldId id="799" r:id="rId120"/>
    <p:sldId id="800" r:id="rId121"/>
    <p:sldId id="801" r:id="rId122"/>
    <p:sldId id="802" r:id="rId123"/>
    <p:sldId id="803" r:id="rId124"/>
    <p:sldId id="804" r:id="rId125"/>
    <p:sldId id="805" r:id="rId126"/>
    <p:sldId id="806" r:id="rId127"/>
    <p:sldId id="807" r:id="rId128"/>
    <p:sldId id="808" r:id="rId129"/>
    <p:sldId id="809" r:id="rId130"/>
    <p:sldId id="810" r:id="rId131"/>
    <p:sldId id="811" r:id="rId132"/>
    <p:sldId id="812" r:id="rId133"/>
    <p:sldId id="813" r:id="rId134"/>
    <p:sldId id="814" r:id="rId135"/>
    <p:sldId id="815" r:id="rId136"/>
    <p:sldId id="816" r:id="rId137"/>
    <p:sldId id="817" r:id="rId138"/>
    <p:sldId id="818" r:id="rId139"/>
    <p:sldId id="819" r:id="rId140"/>
    <p:sldId id="820" r:id="rId141"/>
    <p:sldId id="821" r:id="rId142"/>
    <p:sldId id="822" r:id="rId143"/>
    <p:sldId id="823" r:id="rId144"/>
    <p:sldId id="824" r:id="rId145"/>
    <p:sldId id="825" r:id="rId146"/>
    <p:sldId id="826" r:id="rId147"/>
  </p:sldIdLst>
  <p:sldSz cx="9144000" cy="6858000" type="screen4x3"/>
  <p:notesSz cx="9928225" cy="6797675"/>
  <p:custDataLst>
    <p:tags r:id="rId15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nderoth" initials="E" lastIdx="3" clrIdx="0">
    <p:extLst>
      <p:ext uri="{19B8F6BF-5375-455C-9EA6-DF929625EA0E}">
        <p15:presenceInfo xmlns:p15="http://schemas.microsoft.com/office/powerpoint/2012/main" userId="Enderot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0E0"/>
    <a:srgbClr val="EBF4F9"/>
    <a:srgbClr val="ECF4F7"/>
    <a:srgbClr val="F9F9FD"/>
    <a:srgbClr val="FEF1E1"/>
    <a:srgbClr val="EDF4FA"/>
    <a:srgbClr val="F0F4F8"/>
    <a:srgbClr val="FFFFFF"/>
    <a:srgbClr val="EDF4F8"/>
    <a:srgbClr val="EDF4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24" autoAdjust="0"/>
    <p:restoredTop sz="95141" autoAdjust="0"/>
  </p:normalViewPr>
  <p:slideViewPr>
    <p:cSldViewPr>
      <p:cViewPr varScale="1">
        <p:scale>
          <a:sx n="55" d="100"/>
          <a:sy n="55" d="100"/>
        </p:scale>
        <p:origin x="78" y="6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540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73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tags" Target="tags/tag1.xml"/><Relationship Id="rId155" Type="http://schemas.openxmlformats.org/officeDocument/2006/relationships/tableStyles" Target="tableStyle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commentAuthors" Target="commentAuthor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viewProps" Target="viewProp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theme" Target="theme/theme1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594" y="0"/>
            <a:ext cx="430331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5C127-53EC-4625-8674-123C41A42ABE}" type="datetimeFigureOut">
              <a:rPr lang="en-GB" smtClean="0"/>
              <a:pPr/>
              <a:t>07/12/2018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99"/>
            <a:ext cx="430331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594" y="6456699"/>
            <a:ext cx="430331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700F7-D8A8-45F0-BED4-A73ECE48174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332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2230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9" y="0"/>
            <a:ext cx="4302230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D4DA8F5-F804-4FB2-8A6B-A884CF09C514}" type="datetimeFigureOut">
              <a:rPr lang="en-US"/>
              <a:pPr>
                <a:defRPr/>
              </a:pPr>
              <a:t>12/7/2018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4" y="3228896"/>
            <a:ext cx="794258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6612"/>
            <a:ext cx="4302230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9" y="6456612"/>
            <a:ext cx="4302230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6C00DB4-E585-43D3-9A29-E1C42556C76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23264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0FBC8F-7200-45DD-A4E3-40F9EE471788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3966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013028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849859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066437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348182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440662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409898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708461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275296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377364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016238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1221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768866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86882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906059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621342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804863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8333315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813908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412477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8249008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6602715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3383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9061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6015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952239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2173054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4039229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7893890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8066599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5157665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0961300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1537783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5082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4900597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228777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4127102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8420299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6062989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3727752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1270844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8125381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6543991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057449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1667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5874926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3464325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3295274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5221872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8921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6895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8317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058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3785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9830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80803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60340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42933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90605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48181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85526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3542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5592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15952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93136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7377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78319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90141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66306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06818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82099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69976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31816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69473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29680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02726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6086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4358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4272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62197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79460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09746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16913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22042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11321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10731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849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4647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6875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1077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8753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28547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91142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017857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722849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688782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04521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877761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0354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583015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203374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375176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785793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611785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382690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462087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74070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135275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066252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6108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622613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054972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764902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628095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115648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396695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068833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752538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573022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295313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9906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923115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70651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436705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665338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517675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919091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286723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17917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006478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450308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1504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154002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934886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194389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483821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13020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150139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274835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022037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617170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625129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4657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66.xml"/><Relationship Id="rId3" Type="http://schemas.openxmlformats.org/officeDocument/2006/relationships/slide" Target="../slides/slide13.xml"/><Relationship Id="rId7" Type="http://schemas.openxmlformats.org/officeDocument/2006/relationships/slide" Target="../slides/slide76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1.xml"/><Relationship Id="rId5" Type="http://schemas.openxmlformats.org/officeDocument/2006/relationships/slide" Target="../slides/slide29.xml"/><Relationship Id="rId4" Type="http://schemas.openxmlformats.org/officeDocument/2006/relationships/slide" Target="../slides/slide19.xml"/><Relationship Id="rId9" Type="http://schemas.openxmlformats.org/officeDocument/2006/relationships/slide" Target="../slides/slide5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66.xml"/><Relationship Id="rId3" Type="http://schemas.openxmlformats.org/officeDocument/2006/relationships/slide" Target="../slides/slide13.xml"/><Relationship Id="rId7" Type="http://schemas.openxmlformats.org/officeDocument/2006/relationships/slide" Target="../slides/slide76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1.xml"/><Relationship Id="rId5" Type="http://schemas.openxmlformats.org/officeDocument/2006/relationships/slide" Target="../slides/slide29.xml"/><Relationship Id="rId4" Type="http://schemas.openxmlformats.org/officeDocument/2006/relationships/slide" Target="../slides/slide19.xml"/><Relationship Id="rId9" Type="http://schemas.openxmlformats.org/officeDocument/2006/relationships/slide" Target="../slides/slide5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66.xml"/><Relationship Id="rId3" Type="http://schemas.openxmlformats.org/officeDocument/2006/relationships/slide" Target="../slides/slide13.xml"/><Relationship Id="rId7" Type="http://schemas.openxmlformats.org/officeDocument/2006/relationships/slide" Target="../slides/slide76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1.xml"/><Relationship Id="rId5" Type="http://schemas.openxmlformats.org/officeDocument/2006/relationships/slide" Target="../slides/slide29.xml"/><Relationship Id="rId4" Type="http://schemas.openxmlformats.org/officeDocument/2006/relationships/slide" Target="../slides/slide19.xml"/><Relationship Id="rId9" Type="http://schemas.openxmlformats.org/officeDocument/2006/relationships/slide" Target="../slides/slide5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66.xml"/><Relationship Id="rId3" Type="http://schemas.openxmlformats.org/officeDocument/2006/relationships/slide" Target="../slides/slide13.xml"/><Relationship Id="rId7" Type="http://schemas.openxmlformats.org/officeDocument/2006/relationships/slide" Target="../slides/slide76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1.xml"/><Relationship Id="rId5" Type="http://schemas.openxmlformats.org/officeDocument/2006/relationships/slide" Target="../slides/slide29.xml"/><Relationship Id="rId4" Type="http://schemas.openxmlformats.org/officeDocument/2006/relationships/slide" Target="../slides/slide19.xml"/><Relationship Id="rId9" Type="http://schemas.openxmlformats.org/officeDocument/2006/relationships/slide" Target="../slides/slide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rookeWest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214290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email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871566" y="5515444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 b="1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O1 1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44624"/>
            <a:ext cx="7382054" cy="648072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3840"/>
            <a:ext cx="1368152" cy="1002913"/>
          </a:xfrm>
          <a:prstGeom prst="rect">
            <a:avLst/>
          </a:prstGeom>
        </p:spPr>
      </p:pic>
      <p:sp>
        <p:nvSpPr>
          <p:cNvPr id="21" name="Round Same Side Corner Rectangle 20">
            <a:hlinkClick r:id="rId3" action="ppaction://hlinksldjump"/>
          </p:cNvPr>
          <p:cNvSpPr/>
          <p:nvPr userDrawn="1"/>
        </p:nvSpPr>
        <p:spPr>
          <a:xfrm>
            <a:off x="118750" y="692696"/>
            <a:ext cx="742328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200"/>
              </a:lnSpc>
            </a:pPr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19.1 – Direct Proportion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 Same Side Corner Rectangle 21">
            <a:hlinkClick r:id="rId4" action="ppaction://hlinksldjump"/>
          </p:cNvPr>
          <p:cNvSpPr/>
          <p:nvPr userDrawn="1"/>
        </p:nvSpPr>
        <p:spPr>
          <a:xfrm>
            <a:off x="907607" y="692696"/>
            <a:ext cx="977639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19.2 – More Direct Proportion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 Same Side Corner Rectangle 22">
            <a:hlinkClick r:id="rId5" action="ppaction://hlinksldjump"/>
          </p:cNvPr>
          <p:cNvSpPr/>
          <p:nvPr userDrawn="1"/>
        </p:nvSpPr>
        <p:spPr>
          <a:xfrm>
            <a:off x="1931774" y="692696"/>
            <a:ext cx="79895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200"/>
              </a:lnSpc>
            </a:pPr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19.3 – Inverse Proportion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 Same Side Corner Rectangle 23">
            <a:hlinkClick r:id="rId6" action="ppaction://hlinksldjump"/>
          </p:cNvPr>
          <p:cNvSpPr/>
          <p:nvPr userDrawn="1"/>
        </p:nvSpPr>
        <p:spPr>
          <a:xfrm>
            <a:off x="2777257" y="692696"/>
            <a:ext cx="1040524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200"/>
              </a:lnSpc>
            </a:pPr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19.4 – Exponential Functions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 Same Side Corner Rectangle 9">
            <a:hlinkClick r:id="rId7" action="ppaction://hlinksldjump"/>
          </p:cNvPr>
          <p:cNvSpPr/>
          <p:nvPr userDrawn="1"/>
        </p:nvSpPr>
        <p:spPr>
          <a:xfrm>
            <a:off x="5850234" y="692696"/>
            <a:ext cx="951658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200"/>
              </a:lnSpc>
            </a:pPr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19.7 – Reflecting</a:t>
            </a:r>
            <a:r>
              <a:rPr lang="en-GB" sz="9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&amp; Stretching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1"/>
          <p:cNvSpPr txBox="1">
            <a:spLocks/>
          </p:cNvSpPr>
          <p:nvPr/>
        </p:nvSpPr>
        <p:spPr>
          <a:xfrm>
            <a:off x="99491" y="1065699"/>
            <a:ext cx="8890554" cy="56756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1" name="Round Same Side Corner Rectangle 10">
            <a:hlinkClick r:id="rId8" action="ppaction://hlinksldjump"/>
          </p:cNvPr>
          <p:cNvSpPr/>
          <p:nvPr userDrawn="1"/>
        </p:nvSpPr>
        <p:spPr>
          <a:xfrm>
            <a:off x="4772307" y="692696"/>
            <a:ext cx="1031397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200"/>
              </a:lnSpc>
            </a:pPr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19.6 – Translating Graphs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 Same Side Corner Rectangle 12">
            <a:hlinkClick r:id="rId9" action="ppaction://hlinksldjump"/>
          </p:cNvPr>
          <p:cNvSpPr/>
          <p:nvPr userDrawn="1"/>
        </p:nvSpPr>
        <p:spPr>
          <a:xfrm>
            <a:off x="3864309" y="694465"/>
            <a:ext cx="861470" cy="353653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200"/>
              </a:lnSpc>
            </a:pPr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19.5 – Non-Linear Graphs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LO1 1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"/>
          <p:cNvSpPr txBox="1">
            <a:spLocks/>
          </p:cNvSpPr>
          <p:nvPr userDrawn="1"/>
        </p:nvSpPr>
        <p:spPr>
          <a:xfrm>
            <a:off x="99491" y="1065699"/>
            <a:ext cx="8890554" cy="56756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3840"/>
            <a:ext cx="1368152" cy="100291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79512" y="1142026"/>
            <a:ext cx="8712968" cy="5527334"/>
          </a:xfrm>
          <a:prstGeom prst="rect">
            <a:avLst/>
          </a:prstGeom>
          <a:solidFill>
            <a:srgbClr val="DFF9E8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5580112" y="1225296"/>
            <a:ext cx="3200036" cy="532859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ame Side Corner Rectangle 11">
            <a:hlinkClick r:id="rId3" action="ppaction://hlinksldjump"/>
          </p:cNvPr>
          <p:cNvSpPr/>
          <p:nvPr userDrawn="1"/>
        </p:nvSpPr>
        <p:spPr>
          <a:xfrm>
            <a:off x="118750" y="692696"/>
            <a:ext cx="742328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200"/>
              </a:lnSpc>
            </a:pPr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19.1 – Direct Proportion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 Same Side Corner Rectangle 12">
            <a:hlinkClick r:id="rId4" action="ppaction://hlinksldjump"/>
          </p:cNvPr>
          <p:cNvSpPr/>
          <p:nvPr userDrawn="1"/>
        </p:nvSpPr>
        <p:spPr>
          <a:xfrm>
            <a:off x="907607" y="692696"/>
            <a:ext cx="977639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19.2 – More Direct Proportion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 Same Side Corner Rectangle 14">
            <a:hlinkClick r:id="rId5" action="ppaction://hlinksldjump"/>
          </p:cNvPr>
          <p:cNvSpPr/>
          <p:nvPr userDrawn="1"/>
        </p:nvSpPr>
        <p:spPr>
          <a:xfrm>
            <a:off x="1931774" y="692696"/>
            <a:ext cx="79895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200"/>
              </a:lnSpc>
            </a:pPr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19.3 – Inverse Proportion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 Same Side Corner Rectangle 15">
            <a:hlinkClick r:id="rId6" action="ppaction://hlinksldjump"/>
          </p:cNvPr>
          <p:cNvSpPr/>
          <p:nvPr userDrawn="1"/>
        </p:nvSpPr>
        <p:spPr>
          <a:xfrm>
            <a:off x="2777257" y="692696"/>
            <a:ext cx="1040524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200"/>
              </a:lnSpc>
            </a:pPr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19.4 – Exponential Functions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 Same Side Corner Rectangle 19">
            <a:hlinkClick r:id="rId7" action="ppaction://hlinksldjump"/>
          </p:cNvPr>
          <p:cNvSpPr/>
          <p:nvPr userDrawn="1"/>
        </p:nvSpPr>
        <p:spPr>
          <a:xfrm>
            <a:off x="5850234" y="692696"/>
            <a:ext cx="951658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200"/>
              </a:lnSpc>
            </a:pPr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19.7 – Reflecting</a:t>
            </a:r>
            <a:r>
              <a:rPr lang="en-GB" sz="9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&amp; Stretching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 Same Side Corner Rectangle 24">
            <a:hlinkClick r:id="rId8" action="ppaction://hlinksldjump"/>
          </p:cNvPr>
          <p:cNvSpPr/>
          <p:nvPr userDrawn="1"/>
        </p:nvSpPr>
        <p:spPr>
          <a:xfrm>
            <a:off x="4772307" y="692696"/>
            <a:ext cx="1031397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200"/>
              </a:lnSpc>
            </a:pPr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19.6 – Translating Graphs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 Same Side Corner Rectangle 25">
            <a:hlinkClick r:id="rId9" action="ppaction://hlinksldjump"/>
          </p:cNvPr>
          <p:cNvSpPr/>
          <p:nvPr userDrawn="1"/>
        </p:nvSpPr>
        <p:spPr>
          <a:xfrm>
            <a:off x="3864309" y="694465"/>
            <a:ext cx="861470" cy="353653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200"/>
              </a:lnSpc>
            </a:pPr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19.5 – Non-Linear Graphs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51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LO1 1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"/>
          <p:cNvSpPr txBox="1">
            <a:spLocks/>
          </p:cNvSpPr>
          <p:nvPr userDrawn="1"/>
        </p:nvSpPr>
        <p:spPr>
          <a:xfrm>
            <a:off x="99491" y="1065699"/>
            <a:ext cx="8890554" cy="56756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96" y="44624"/>
            <a:ext cx="7704856" cy="648072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3840"/>
            <a:ext cx="1368152" cy="100291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79512" y="1142026"/>
            <a:ext cx="8712968" cy="5527334"/>
          </a:xfrm>
          <a:prstGeom prst="rect">
            <a:avLst/>
          </a:prstGeom>
          <a:solidFill>
            <a:srgbClr val="DFF9E8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Same Side Corner Rectangle 12">
            <a:hlinkClick r:id="rId3" action="ppaction://hlinksldjump"/>
          </p:cNvPr>
          <p:cNvSpPr/>
          <p:nvPr userDrawn="1"/>
        </p:nvSpPr>
        <p:spPr>
          <a:xfrm>
            <a:off x="118750" y="692696"/>
            <a:ext cx="742328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200"/>
              </a:lnSpc>
            </a:pPr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19.1 – Direct Proportion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 Same Side Corner Rectangle 13">
            <a:hlinkClick r:id="rId4" action="ppaction://hlinksldjump"/>
          </p:cNvPr>
          <p:cNvSpPr/>
          <p:nvPr userDrawn="1"/>
        </p:nvSpPr>
        <p:spPr>
          <a:xfrm>
            <a:off x="907607" y="692696"/>
            <a:ext cx="977639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19.2 – More Direct Proportion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 Same Side Corner Rectangle 14">
            <a:hlinkClick r:id="rId5" action="ppaction://hlinksldjump"/>
          </p:cNvPr>
          <p:cNvSpPr/>
          <p:nvPr userDrawn="1"/>
        </p:nvSpPr>
        <p:spPr>
          <a:xfrm>
            <a:off x="1931774" y="692696"/>
            <a:ext cx="79895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200"/>
              </a:lnSpc>
            </a:pPr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19.3 – Inverse Proportion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 Same Side Corner Rectangle 15">
            <a:hlinkClick r:id="rId6" action="ppaction://hlinksldjump"/>
          </p:cNvPr>
          <p:cNvSpPr/>
          <p:nvPr userDrawn="1"/>
        </p:nvSpPr>
        <p:spPr>
          <a:xfrm>
            <a:off x="2777257" y="692696"/>
            <a:ext cx="1040524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200"/>
              </a:lnSpc>
            </a:pPr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19.4 – Exponential Functions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 Same Side Corner Rectangle 17">
            <a:hlinkClick r:id="rId7" action="ppaction://hlinksldjump"/>
          </p:cNvPr>
          <p:cNvSpPr/>
          <p:nvPr userDrawn="1"/>
        </p:nvSpPr>
        <p:spPr>
          <a:xfrm>
            <a:off x="5850234" y="692696"/>
            <a:ext cx="951658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200"/>
              </a:lnSpc>
            </a:pPr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19.7 – Reflecting</a:t>
            </a:r>
            <a:r>
              <a:rPr lang="en-GB" sz="9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&amp; Stretching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 Same Side Corner Rectangle 23">
            <a:hlinkClick r:id="rId8" action="ppaction://hlinksldjump"/>
          </p:cNvPr>
          <p:cNvSpPr/>
          <p:nvPr userDrawn="1"/>
        </p:nvSpPr>
        <p:spPr>
          <a:xfrm>
            <a:off x="4772307" y="692696"/>
            <a:ext cx="1031397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200"/>
              </a:lnSpc>
            </a:pPr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19.6 – Translating Graphs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 Same Side Corner Rectangle 24">
            <a:hlinkClick r:id="rId9" action="ppaction://hlinksldjump"/>
          </p:cNvPr>
          <p:cNvSpPr/>
          <p:nvPr userDrawn="1"/>
        </p:nvSpPr>
        <p:spPr>
          <a:xfrm>
            <a:off x="3864309" y="694465"/>
            <a:ext cx="861470" cy="353653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200"/>
              </a:lnSpc>
            </a:pPr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19.5 – Non-Linear Graphs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192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LO1 1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3840"/>
            <a:ext cx="1368152" cy="1002913"/>
          </a:xfrm>
          <a:prstGeom prst="rect">
            <a:avLst/>
          </a:prstGeom>
        </p:spPr>
      </p:pic>
      <p:sp>
        <p:nvSpPr>
          <p:cNvPr id="19" name="Content Placeholder 1"/>
          <p:cNvSpPr txBox="1">
            <a:spLocks/>
          </p:cNvSpPr>
          <p:nvPr userDrawn="1"/>
        </p:nvSpPr>
        <p:spPr>
          <a:xfrm>
            <a:off x="99491" y="1065699"/>
            <a:ext cx="8890554" cy="56756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" name="Snip Single Corner Rectangle 1"/>
          <p:cNvSpPr/>
          <p:nvPr userDrawn="1"/>
        </p:nvSpPr>
        <p:spPr>
          <a:xfrm>
            <a:off x="179512" y="1137707"/>
            <a:ext cx="8708456" cy="5531653"/>
          </a:xfrm>
          <a:custGeom>
            <a:avLst/>
            <a:gdLst>
              <a:gd name="connsiteX0" fmla="*/ 0 w 8696199"/>
              <a:gd name="connsiteY0" fmla="*/ 0 h 5531653"/>
              <a:gd name="connsiteX1" fmla="*/ 7774238 w 8696199"/>
              <a:gd name="connsiteY1" fmla="*/ 0 h 5531653"/>
              <a:gd name="connsiteX2" fmla="*/ 8696199 w 8696199"/>
              <a:gd name="connsiteY2" fmla="*/ 921961 h 5531653"/>
              <a:gd name="connsiteX3" fmla="*/ 8696199 w 8696199"/>
              <a:gd name="connsiteY3" fmla="*/ 5531653 h 5531653"/>
              <a:gd name="connsiteX4" fmla="*/ 0 w 8696199"/>
              <a:gd name="connsiteY4" fmla="*/ 5531653 h 5531653"/>
              <a:gd name="connsiteX5" fmla="*/ 0 w 8696199"/>
              <a:gd name="connsiteY5" fmla="*/ 0 h 5531653"/>
              <a:gd name="connsiteX0" fmla="*/ 0 w 8751063"/>
              <a:gd name="connsiteY0" fmla="*/ 0 h 5586517"/>
              <a:gd name="connsiteX1" fmla="*/ 7774238 w 8751063"/>
              <a:gd name="connsiteY1" fmla="*/ 0 h 5586517"/>
              <a:gd name="connsiteX2" fmla="*/ 8696199 w 8751063"/>
              <a:gd name="connsiteY2" fmla="*/ 921961 h 5586517"/>
              <a:gd name="connsiteX3" fmla="*/ 8751063 w 8751063"/>
              <a:gd name="connsiteY3" fmla="*/ 5586517 h 5586517"/>
              <a:gd name="connsiteX4" fmla="*/ 0 w 8751063"/>
              <a:gd name="connsiteY4" fmla="*/ 5531653 h 5586517"/>
              <a:gd name="connsiteX5" fmla="*/ 0 w 8751063"/>
              <a:gd name="connsiteY5" fmla="*/ 0 h 5586517"/>
              <a:gd name="connsiteX0" fmla="*/ 0 w 8751063"/>
              <a:gd name="connsiteY0" fmla="*/ 0 h 5586517"/>
              <a:gd name="connsiteX1" fmla="*/ 7774238 w 8751063"/>
              <a:gd name="connsiteY1" fmla="*/ 0 h 5586517"/>
              <a:gd name="connsiteX2" fmla="*/ 8732775 w 8751063"/>
              <a:gd name="connsiteY2" fmla="*/ 4104073 h 5586517"/>
              <a:gd name="connsiteX3" fmla="*/ 8751063 w 8751063"/>
              <a:gd name="connsiteY3" fmla="*/ 5586517 h 5586517"/>
              <a:gd name="connsiteX4" fmla="*/ 0 w 8751063"/>
              <a:gd name="connsiteY4" fmla="*/ 5531653 h 5586517"/>
              <a:gd name="connsiteX5" fmla="*/ 0 w 8751063"/>
              <a:gd name="connsiteY5" fmla="*/ 0 h 5586517"/>
              <a:gd name="connsiteX0" fmla="*/ 0 w 8751063"/>
              <a:gd name="connsiteY0" fmla="*/ 0 h 5586517"/>
              <a:gd name="connsiteX1" fmla="*/ 8743502 w 8751063"/>
              <a:gd name="connsiteY1" fmla="*/ 54864 h 5586517"/>
              <a:gd name="connsiteX2" fmla="*/ 8732775 w 8751063"/>
              <a:gd name="connsiteY2" fmla="*/ 4104073 h 5586517"/>
              <a:gd name="connsiteX3" fmla="*/ 8751063 w 8751063"/>
              <a:gd name="connsiteY3" fmla="*/ 5586517 h 5586517"/>
              <a:gd name="connsiteX4" fmla="*/ 0 w 8751063"/>
              <a:gd name="connsiteY4" fmla="*/ 5531653 h 5586517"/>
              <a:gd name="connsiteX5" fmla="*/ 0 w 8751063"/>
              <a:gd name="connsiteY5" fmla="*/ 0 h 5586517"/>
              <a:gd name="connsiteX0" fmla="*/ 0 w 8743502"/>
              <a:gd name="connsiteY0" fmla="*/ 0 h 5531653"/>
              <a:gd name="connsiteX1" fmla="*/ 8743502 w 8743502"/>
              <a:gd name="connsiteY1" fmla="*/ 54864 h 5531653"/>
              <a:gd name="connsiteX2" fmla="*/ 8732775 w 8743502"/>
              <a:gd name="connsiteY2" fmla="*/ 4104073 h 5531653"/>
              <a:gd name="connsiteX3" fmla="*/ 8147559 w 8743502"/>
              <a:gd name="connsiteY3" fmla="*/ 5513365 h 5531653"/>
              <a:gd name="connsiteX4" fmla="*/ 0 w 8743502"/>
              <a:gd name="connsiteY4" fmla="*/ 5531653 h 5531653"/>
              <a:gd name="connsiteX5" fmla="*/ 0 w 8743502"/>
              <a:gd name="connsiteY5" fmla="*/ 0 h 5531653"/>
              <a:gd name="connsiteX0" fmla="*/ 0 w 8743502"/>
              <a:gd name="connsiteY0" fmla="*/ 0 h 5531653"/>
              <a:gd name="connsiteX1" fmla="*/ 8743502 w 8743502"/>
              <a:gd name="connsiteY1" fmla="*/ 54864 h 5531653"/>
              <a:gd name="connsiteX2" fmla="*/ 8732775 w 8743502"/>
              <a:gd name="connsiteY2" fmla="*/ 4652713 h 5531653"/>
              <a:gd name="connsiteX3" fmla="*/ 8147559 w 8743502"/>
              <a:gd name="connsiteY3" fmla="*/ 5513365 h 5531653"/>
              <a:gd name="connsiteX4" fmla="*/ 0 w 8743502"/>
              <a:gd name="connsiteY4" fmla="*/ 5531653 h 5531653"/>
              <a:gd name="connsiteX5" fmla="*/ 0 w 8743502"/>
              <a:gd name="connsiteY5" fmla="*/ 0 h 553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43502" h="5531653">
                <a:moveTo>
                  <a:pt x="0" y="0"/>
                </a:moveTo>
                <a:lnTo>
                  <a:pt x="8743502" y="54864"/>
                </a:lnTo>
                <a:cubicBezTo>
                  <a:pt x="8739926" y="1404600"/>
                  <a:pt x="8736351" y="3302977"/>
                  <a:pt x="8732775" y="4652713"/>
                </a:cubicBezTo>
                <a:lnTo>
                  <a:pt x="8147559" y="5513365"/>
                </a:lnTo>
                <a:lnTo>
                  <a:pt x="0" y="55316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Same Side Corner Rectangle 12">
            <a:hlinkClick r:id="rId3" action="ppaction://hlinksldjump"/>
          </p:cNvPr>
          <p:cNvSpPr/>
          <p:nvPr userDrawn="1"/>
        </p:nvSpPr>
        <p:spPr>
          <a:xfrm>
            <a:off x="118750" y="692696"/>
            <a:ext cx="742328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200"/>
              </a:lnSpc>
            </a:pPr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19.1 – Direct Proportion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 Same Side Corner Rectangle 13">
            <a:hlinkClick r:id="rId4" action="ppaction://hlinksldjump"/>
          </p:cNvPr>
          <p:cNvSpPr/>
          <p:nvPr userDrawn="1"/>
        </p:nvSpPr>
        <p:spPr>
          <a:xfrm>
            <a:off x="907607" y="692696"/>
            <a:ext cx="977639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19.2 – More Direct Proportion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 Same Side Corner Rectangle 14">
            <a:hlinkClick r:id="rId5" action="ppaction://hlinksldjump"/>
          </p:cNvPr>
          <p:cNvSpPr/>
          <p:nvPr userDrawn="1"/>
        </p:nvSpPr>
        <p:spPr>
          <a:xfrm>
            <a:off x="1931774" y="692696"/>
            <a:ext cx="79895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200"/>
              </a:lnSpc>
            </a:pPr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19.3 – Inverse Proportion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 Same Side Corner Rectangle 15">
            <a:hlinkClick r:id="rId6" action="ppaction://hlinksldjump"/>
          </p:cNvPr>
          <p:cNvSpPr/>
          <p:nvPr userDrawn="1"/>
        </p:nvSpPr>
        <p:spPr>
          <a:xfrm>
            <a:off x="2777257" y="692696"/>
            <a:ext cx="1040524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200"/>
              </a:lnSpc>
            </a:pPr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19.4 – Exponential Functions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7" action="ppaction://hlinksldjump"/>
          </p:cNvPr>
          <p:cNvSpPr/>
          <p:nvPr userDrawn="1"/>
        </p:nvSpPr>
        <p:spPr>
          <a:xfrm>
            <a:off x="5850234" y="692696"/>
            <a:ext cx="951658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200"/>
              </a:lnSpc>
            </a:pPr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19.7 – Reflecting</a:t>
            </a:r>
            <a:r>
              <a:rPr lang="en-GB" sz="9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&amp; Stretching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 Same Side Corner Rectangle 22">
            <a:hlinkClick r:id="rId8" action="ppaction://hlinksldjump"/>
          </p:cNvPr>
          <p:cNvSpPr/>
          <p:nvPr userDrawn="1"/>
        </p:nvSpPr>
        <p:spPr>
          <a:xfrm>
            <a:off x="4772307" y="692696"/>
            <a:ext cx="1031397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200"/>
              </a:lnSpc>
            </a:pPr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19.6 – Translating Graphs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 Same Side Corner Rectangle 23">
            <a:hlinkClick r:id="rId9" action="ppaction://hlinksldjump"/>
          </p:cNvPr>
          <p:cNvSpPr/>
          <p:nvPr userDrawn="1"/>
        </p:nvSpPr>
        <p:spPr>
          <a:xfrm>
            <a:off x="3864309" y="694465"/>
            <a:ext cx="861470" cy="353653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200"/>
              </a:lnSpc>
            </a:pPr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19.5 – Non-Linear Graphs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089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-13648" y="5937012"/>
            <a:ext cx="3203848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1" y="5924550"/>
            <a:ext cx="2339752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949279"/>
            <a:ext cx="1913746" cy="922841"/>
          </a:xfrm>
          <a:prstGeom prst="rtTriangle">
            <a:avLst/>
          </a:prstGeom>
          <a:blipFill>
            <a:blip r:embed="rId7" cstate="email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5" name="Straight Connector 14"/>
          <p:cNvCxnSpPr>
            <a:stCxn id="14" idx="0"/>
            <a:endCxn id="14" idx="4"/>
          </p:cNvCxnSpPr>
          <p:nvPr/>
        </p:nvCxnSpPr>
        <p:spPr>
          <a:xfrm rot="16200000" flipH="1">
            <a:off x="489410" y="5453826"/>
            <a:ext cx="922841" cy="1913746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857256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000108"/>
            <a:ext cx="8229600" cy="4929222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11" r:id="rId2"/>
    <p:sldLayoutId id="2147483715" r:id="rId3"/>
    <p:sldLayoutId id="2147483718" r:id="rId4"/>
    <p:sldLayoutId id="2147483717" r:id="rId5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4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Calibri" pitchFamily="34" charset="0"/>
          <a:ea typeface="+mj-ea"/>
          <a:cs typeface="Calibri" pitchFamily="34" charset="0"/>
        </a:defRPr>
      </a:lvl1pPr>
      <a:extLst/>
    </p:titleStyle>
    <p:bodyStyle>
      <a:lvl1pPr marL="365760" indent="-256032" algn="l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21792" indent="-228600" algn="l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859536" indent="-228600" algn="l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143000" indent="-228600" algn="l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371600" indent="-228600" algn="l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png"/><Relationship Id="rId4" Type="http://schemas.openxmlformats.org/officeDocument/2006/relationships/image" Target="../media/image1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1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15.png"/><Relationship Id="rId4" Type="http://schemas.openxmlformats.org/officeDocument/2006/relationships/image" Target="../media/image85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.png"/><Relationship Id="rId4" Type="http://schemas.openxmlformats.org/officeDocument/2006/relationships/image" Target="../media/image15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png"/><Relationship Id="rId4" Type="http://schemas.openxmlformats.org/officeDocument/2006/relationships/image" Target="../media/image1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9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3.png"/><Relationship Id="rId4" Type="http://schemas.openxmlformats.org/officeDocument/2006/relationships/image" Target="../media/image29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4.png"/><Relationship Id="rId4" Type="http://schemas.openxmlformats.org/officeDocument/2006/relationships/image" Target="../media/image29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png"/><Relationship Id="rId5" Type="http://schemas.openxmlformats.org/officeDocument/2006/relationships/image" Target="../media/image50.png"/><Relationship Id="rId4" Type="http://schemas.openxmlformats.org/officeDocument/2006/relationships/image" Target="../media/image98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5" Type="http://schemas.openxmlformats.org/officeDocument/2006/relationships/image" Target="../media/image50.png"/><Relationship Id="rId4" Type="http://schemas.openxmlformats.org/officeDocument/2006/relationships/image" Target="../media/image100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2.png"/><Relationship Id="rId4" Type="http://schemas.openxmlformats.org/officeDocument/2006/relationships/image" Target="../media/image50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3.png"/><Relationship Id="rId4" Type="http://schemas.openxmlformats.org/officeDocument/2006/relationships/image" Target="../media/image50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png"/><Relationship Id="rId5" Type="http://schemas.openxmlformats.org/officeDocument/2006/relationships/image" Target="../media/image50.png"/><Relationship Id="rId4" Type="http://schemas.openxmlformats.org/officeDocument/2006/relationships/image" Target="../media/image104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6.jpeg"/><Relationship Id="rId4" Type="http://schemas.openxmlformats.org/officeDocument/2006/relationships/image" Target="../media/image50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0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png"/><Relationship Id="rId5" Type="http://schemas.openxmlformats.org/officeDocument/2006/relationships/image" Target="../media/image15.png"/><Relationship Id="rId4" Type="http://schemas.openxmlformats.org/officeDocument/2006/relationships/image" Target="../media/image114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1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7.png"/><Relationship Id="rId4" Type="http://schemas.openxmlformats.org/officeDocument/2006/relationships/image" Target="../media/image50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8.png"/><Relationship Id="rId4" Type="http://schemas.openxmlformats.org/officeDocument/2006/relationships/image" Target="../media/image50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9.png"/><Relationship Id="rId4" Type="http://schemas.openxmlformats.org/officeDocument/2006/relationships/image" Target="../media/image50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0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CiDA%20-%20Unit%2002%20-%20LO1%20-%20Getting%20Organised.pptx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0.png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7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2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4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2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2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54.png"/><Relationship Id="rId4" Type="http://schemas.openxmlformats.org/officeDocument/2006/relationships/image" Target="../media/image53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6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5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5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6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5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50.png"/><Relationship Id="rId4" Type="http://schemas.openxmlformats.org/officeDocument/2006/relationships/image" Target="../media/image69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png"/><Relationship Id="rId4" Type="http://schemas.openxmlformats.org/officeDocument/2006/relationships/image" Target="../media/image5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1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29.png"/><Relationship Id="rId4" Type="http://schemas.openxmlformats.org/officeDocument/2006/relationships/image" Target="../media/image1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7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png"/><Relationship Id="rId4" Type="http://schemas.openxmlformats.org/officeDocument/2006/relationships/image" Target="../media/image5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png"/><Relationship Id="rId4" Type="http://schemas.openxmlformats.org/officeDocument/2006/relationships/image" Target="../media/image5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7504" y="116632"/>
            <a:ext cx="8928992" cy="170843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409832" y="116632"/>
            <a:ext cx="6554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Mathematics (9-1) - </a:t>
            </a:r>
            <a:r>
              <a:rPr lang="en-GB" sz="3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iGCSE</a:t>
            </a:r>
            <a:endParaRPr lang="en-GB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en-GB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2018-20</a:t>
            </a:r>
          </a:p>
          <a:p>
            <a:pPr algn="r"/>
            <a:r>
              <a:rPr lang="en-GB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Year 09</a:t>
            </a:r>
            <a:endParaRPr lang="en-GB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84" y="178371"/>
            <a:ext cx="2162168" cy="158496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373216"/>
            <a:ext cx="8784976" cy="771076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ts val="5600"/>
              </a:lnSpc>
            </a:pPr>
            <a:r>
              <a:rPr lang="en-US" sz="6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Unit 19 </a:t>
            </a:r>
            <a:r>
              <a:rPr lang="en-US" sz="66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– </a:t>
            </a:r>
            <a:r>
              <a:rPr lang="en-US" sz="6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Proportion &amp; Graphs</a:t>
            </a:r>
            <a:endParaRPr lang="en-GB" sz="6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34593" r="11414" b="10781"/>
          <a:stretch/>
        </p:blipFill>
        <p:spPr>
          <a:xfrm>
            <a:off x="107505" y="1920708"/>
            <a:ext cx="8928992" cy="316447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7504" y="3140184"/>
            <a:ext cx="4176464" cy="1945000"/>
          </a:xfrm>
          <a:prstGeom prst="rect">
            <a:avLst/>
          </a:prstGeom>
          <a:solidFill>
            <a:srgbClr val="F9F9FD"/>
          </a:solidFill>
        </p:spPr>
        <p:txBody>
          <a:bodyPr wrap="square">
            <a:spAutoFit/>
          </a:bodyPr>
          <a:lstStyle/>
          <a:p>
            <a:r>
              <a:rPr lang="en-US" sz="1310" dirty="0"/>
              <a:t>Economists and scientists use graphs to help visualise the relationship between different variables</a:t>
            </a:r>
            <a:r>
              <a:rPr lang="en-US" sz="1310" dirty="0" smtClean="0"/>
              <a:t>. The </a:t>
            </a:r>
            <a:r>
              <a:rPr lang="en-US" sz="1310" dirty="0"/>
              <a:t>diagram shows a common supply and demand graph used in economics. The demand graph shows that as the price of goods falls, the more we want to buy.</a:t>
            </a:r>
          </a:p>
          <a:p>
            <a:r>
              <a:rPr lang="en-US" sz="1310" dirty="0"/>
              <a:t>The supply graph shows that as the price of goods falls, the less we want to sell.</a:t>
            </a:r>
          </a:p>
          <a:p>
            <a:r>
              <a:rPr lang="en-US" sz="1310" dirty="0"/>
              <a:t>What is represented by the coordinates where the graphs intersect?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19 </a:t>
            </a:r>
            <a:r>
              <a:rPr lang="en-GB" sz="4000" dirty="0"/>
              <a:t>– </a:t>
            </a:r>
            <a:r>
              <a:rPr lang="en-GB" sz="4000" dirty="0" smtClean="0"/>
              <a:t>Prior Knowledge Check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588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tabLst>
                <a:tab pos="914400" algn="l"/>
                <a:tab pos="2514600" algn="l"/>
              </a:tabLst>
            </a:pPr>
            <a:r>
              <a:rPr lang="en-US" sz="31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Numerical Fluency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6"/>
              <a:tabLst>
                <a:tab pos="914400" algn="l"/>
                <a:tab pos="2514600" algn="l"/>
              </a:tabLst>
            </a:pP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boat sails a distance of 6 km at a constant speed of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15km/hour.</a:t>
            </a:r>
            <a:b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many minutes does the journey take?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6"/>
              <a:tabLst>
                <a:tab pos="914400" algn="l"/>
                <a:tab pos="2514600" algn="l"/>
              </a:tabLst>
            </a:pP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the reciprocal of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514600" algn="l"/>
              </a:tabLst>
            </a:pP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3        </a:t>
            </a:r>
            <a:r>
              <a:rPr lang="en-US" sz="3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0.5      </a:t>
            </a:r>
            <a:r>
              <a:rPr lang="en-US" sz="3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Clr>
                <a:srgbClr val="C00000"/>
              </a:buClr>
              <a:buFont typeface="+mj-lt"/>
              <a:buAutoNum type="arabicPeriod" startAt="6"/>
              <a:tabLst>
                <a:tab pos="914400" algn="l"/>
                <a:tab pos="2514600" algn="l"/>
              </a:tabLst>
            </a:pP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Work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514600" algn="l"/>
              </a:tabLst>
            </a:pP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1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31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c.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2°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 startAt="4"/>
              <a:tabLst>
                <a:tab pos="914400" algn="l"/>
                <a:tab pos="2514600" algn="l"/>
              </a:tabLst>
            </a:pP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1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sz="31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 sz="31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62692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19 </a:t>
            </a:r>
            <a:r>
              <a:rPr lang="en-GB" sz="4000" dirty="0"/>
              <a:t>– </a:t>
            </a:r>
            <a:r>
              <a:rPr lang="en-US" sz="4000" dirty="0" smtClean="0"/>
              <a:t>Check Up</a:t>
            </a:r>
            <a:endParaRPr lang="en-GB" sz="4000" b="1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232965" y="1196752"/>
            <a:ext cx="5491163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tabLst>
                <a:tab pos="2514600" algn="l"/>
              </a:tabLst>
            </a:pP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Challenge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10"/>
              <a:tabLst>
                <a:tab pos="2514600" algn="l"/>
              </a:tabLst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Finley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transforms the graph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3 using the transformations shown on the cards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Does the order of the transformations change the final result?</a:t>
            </a:r>
          </a:p>
          <a:p>
            <a:pPr lvl="1">
              <a:buClr>
                <a:srgbClr val="C00000"/>
              </a:buClr>
              <a:tabLst>
                <a:tab pos="2514600" algn="l"/>
              </a:tabLst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There is more than one order that maps the graph onto itself.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2"/>
              <a:tabLst>
                <a:tab pos="2514600" algn="l"/>
              </a:tabLst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Find the different orders of transformations that map the graph onto itself.</a:t>
            </a:r>
          </a:p>
          <a:p>
            <a:pPr marL="862013" lvl="1" indent="-404813">
              <a:buClr>
                <a:srgbClr val="C00000"/>
              </a:buClr>
              <a:buFont typeface="+mj-lt"/>
              <a:buAutoNum type="alphaLcPeriod" startAt="2"/>
              <a:tabLst>
                <a:tab pos="2514600" algn="l"/>
              </a:tabLst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Explain why applying the transformations in different orders can lead to the same outcome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940152" y="1340768"/>
            <a:ext cx="1297623" cy="79208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 in the </a:t>
            </a:r>
            <a:r>
              <a:rPr lang="en-US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-axis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7450841" y="2276872"/>
                <a:ext cx="1297623" cy="792088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Translate 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0841" y="2276872"/>
                <a:ext cx="1297623" cy="792088"/>
              </a:xfrm>
              <a:prstGeom prst="round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8575">
                <a:solidFill>
                  <a:schemeClr val="accent3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7458436" y="1340768"/>
                <a:ext cx="1297623" cy="792088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Translate 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8436" y="1340768"/>
                <a:ext cx="1297623" cy="792088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/>
          <p:cNvSpPr/>
          <p:nvPr/>
        </p:nvSpPr>
        <p:spPr>
          <a:xfrm>
            <a:off x="5938673" y="2276872"/>
            <a:ext cx="1297623" cy="792088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 in the </a:t>
            </a:r>
            <a:r>
              <a:rPr lang="en-US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-axis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2438" y="3152727"/>
            <a:ext cx="2904642" cy="266067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flipH="1">
            <a:off x="4499992" y="5874626"/>
            <a:ext cx="4331473" cy="713179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Q10c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Use a combination of algebraic and function notation.</a:t>
            </a:r>
          </a:p>
        </p:txBody>
      </p:sp>
      <p:sp>
        <p:nvSpPr>
          <p:cNvPr id="15" name="Rectangle 14"/>
          <p:cNvSpPr/>
          <p:nvPr/>
        </p:nvSpPr>
        <p:spPr>
          <a:xfrm flipH="1">
            <a:off x="263767" y="5805264"/>
            <a:ext cx="3516145" cy="782149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Q10a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Draw a sketch and try different orders.</a:t>
            </a:r>
          </a:p>
        </p:txBody>
      </p:sp>
    </p:spTree>
    <p:extLst>
      <p:ext uri="{BB962C8B-B14F-4D97-AF65-F5344CB8AC3E}">
        <p14:creationId xmlns:p14="http://schemas.microsoft.com/office/powerpoint/2010/main" val="155463212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Strengthen</a:t>
            </a:r>
            <a:endParaRPr lang="en-GB" b="1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304973" y="2060848"/>
            <a:ext cx="455505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tabLst>
                <a:tab pos="2514600" algn="l"/>
              </a:tabLst>
            </a:pPr>
            <a:r>
              <a:rPr lang="en-US" sz="25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Proportion</a:t>
            </a:r>
            <a:endParaRPr lang="en-US" sz="25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Clr>
                <a:srgbClr val="C00000"/>
              </a:buClr>
              <a:buFont typeface="+mj-lt"/>
              <a:buAutoNum type="arabicPeriod"/>
              <a:tabLst>
                <a:tab pos="2514600" algn="l"/>
              </a:tabLst>
            </a:pPr>
            <a:r>
              <a:rPr lang="en-US" sz="2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The cost, 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of diesel is directly proportional to the number of litres, </a:t>
            </a:r>
            <a:r>
              <a:rPr lang="en-US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purchased. Diesel costs £1.32 a litre, </a:t>
            </a:r>
            <a:endParaRPr lang="en-US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formula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for the cost of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your formula to calculate the amount of diesel you can purchase for £12.</a:t>
            </a:r>
            <a:endParaRPr lang="en-US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703806"/>
              </p:ext>
            </p:extLst>
          </p:nvPr>
        </p:nvGraphicFramePr>
        <p:xfrm>
          <a:off x="251518" y="1226308"/>
          <a:ext cx="8568952" cy="82296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664298"/>
                <a:gridCol w="5904654"/>
              </a:tblGrid>
              <a:tr h="690524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 Strengthen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 how you did on your Student Progression Chart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4860032" y="2060848"/>
            <a:ext cx="3960440" cy="453650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832" y="2099822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6130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20" y="1240299"/>
            <a:ext cx="525658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2"/>
              <a:tabLst>
                <a:tab pos="2514600" algn="l"/>
              </a:tabLst>
            </a:pPr>
            <a:r>
              <a:rPr lang="en-US" sz="2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Reasoning</a:t>
            </a:r>
            <a:endParaRPr lang="en-US" sz="2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the lengths, </a:t>
            </a:r>
            <a:r>
              <a:rPr lang="en-US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and widths, 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of different rectangles with an area of 24cm</a:t>
            </a:r>
            <a:r>
              <a:rPr lang="en-US" sz="2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directly or inversely proportional to 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Draw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 set of axes with </a:t>
            </a:r>
            <a:r>
              <a:rPr lang="en-US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on the horizontal axis and 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on the vertical axis. Draw a graph of possible lengths and widths of a 24cm</a:t>
            </a:r>
            <a:r>
              <a:rPr lang="en-US" sz="2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rectangle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1268760"/>
            <a:ext cx="548640" cy="5370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 flipH="1">
                <a:off x="251520" y="5901905"/>
                <a:ext cx="5204539" cy="695447"/>
              </a:xfrm>
              <a:prstGeom prst="rect">
                <a:avLst/>
              </a:prstGeom>
              <a:solidFill>
                <a:srgbClr val="FAFAB4"/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Q2b </a:t>
                </a:r>
                <a:r>
                  <a:rPr 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hint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en-US" sz="24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en-US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</a:t>
                </a:r>
                <a:r>
                  <a:rPr lang="en-US" sz="2400" i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w</a:t>
                </a:r>
                <a:r>
                  <a:rPr lang="en-US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or </a:t>
                </a:r>
                <a:r>
                  <a:rPr lang="en-US" sz="2400" i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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w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51520" y="5901905"/>
                <a:ext cx="5204539" cy="69544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704856" cy="648072"/>
          </a:xfrm>
        </p:spPr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Strengthen</a:t>
            </a:r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312934262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20" y="1240299"/>
            <a:ext cx="52565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3"/>
              <a:tabLst>
                <a:tab pos="2514600" algn="l"/>
              </a:tabLs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graphs show how two pairs of variables relate to each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other.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Which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graph shows</a:t>
            </a: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direct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proportion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inverse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proportion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1268760"/>
            <a:ext cx="548640" cy="53709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704856" cy="648072"/>
          </a:xfrm>
        </p:spPr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Strengthen</a:t>
            </a:r>
            <a:endParaRPr lang="en-GB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674" y="4365406"/>
            <a:ext cx="2534975" cy="22153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6937" y="4365104"/>
            <a:ext cx="2621167" cy="222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7883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20" y="1240299"/>
            <a:ext cx="525658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4"/>
              <a:tabLst>
                <a:tab pos="2514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</a:p>
          <a:p>
            <a:pPr marL="1319213" lvl="2" indent="-404813">
              <a:buClr>
                <a:srgbClr val="C00000"/>
              </a:buClr>
              <a:buFont typeface="+mj-lt"/>
              <a:buAutoNum type="romanLcPeriod"/>
              <a:tabLst>
                <a:tab pos="25146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statement of proportionality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19213" lvl="2" indent="-404813">
              <a:buClr>
                <a:srgbClr val="C00000"/>
              </a:buClr>
              <a:buFont typeface="+mj-lt"/>
              <a:buAutoNum type="romanLcPeriod"/>
              <a:tabLst>
                <a:tab pos="25146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formula for each of these,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directly proportional to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inversely proportional to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directly proportional to the square of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inversely proportional to the cube of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His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inversely proportional to the square root of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directly proportional to the cube of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1268760"/>
            <a:ext cx="548640" cy="53709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704856" cy="648072"/>
          </a:xfrm>
        </p:spPr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Strengthen</a:t>
            </a:r>
            <a:endParaRPr lang="en-GB" b="1" dirty="0" smtClean="0"/>
          </a:p>
        </p:txBody>
      </p:sp>
      <p:sp>
        <p:nvSpPr>
          <p:cNvPr id="8" name="Rectangle 7"/>
          <p:cNvSpPr/>
          <p:nvPr/>
        </p:nvSpPr>
        <p:spPr>
          <a:xfrm flipH="1">
            <a:off x="251520" y="5273913"/>
            <a:ext cx="5204539" cy="1323439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Use </a:t>
            </a:r>
            <a:r>
              <a:rPr lang="en-US" sz="2000" dirty="0">
                <a:solidFill>
                  <a:schemeClr val="tx1"/>
                </a:solidFill>
              </a:rPr>
              <a:t>∝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 write a statement of proportionality, </a:t>
            </a:r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∝ </a:t>
            </a:r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b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Use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 (the constant of proportionality) to create a formula,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= </a:t>
            </a:r>
            <a:r>
              <a:rPr lang="en-US" sz="2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kx</a:t>
            </a:r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58688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20" y="1240299"/>
            <a:ext cx="5256584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5"/>
              <a:tabLst>
                <a:tab pos="2514600" algn="l"/>
              </a:tabLst>
            </a:pPr>
            <a:r>
              <a:rPr lang="en-US" sz="2150" i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150" dirty="0" smtClean="0">
                <a:latin typeface="Arial" panose="020B0604020202020204" pitchFamily="34" charset="0"/>
                <a:cs typeface="Arial" panose="020B0604020202020204" pitchFamily="34" charset="0"/>
              </a:rPr>
              <a:t> is directly proportional to </a:t>
            </a:r>
            <a:r>
              <a:rPr lang="en-US" sz="215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15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1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50" i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150" dirty="0">
                <a:latin typeface="Arial" panose="020B0604020202020204" pitchFamily="34" charset="0"/>
                <a:cs typeface="Arial" panose="020B0604020202020204" pitchFamily="34" charset="0"/>
              </a:rPr>
              <a:t>= 20 when </a:t>
            </a:r>
            <a:r>
              <a:rPr lang="en-US" sz="215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15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15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br>
              <a:rPr lang="en-US" sz="21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50" i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1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50" dirty="0"/>
              <a:t>∝</a:t>
            </a:r>
            <a:r>
              <a:rPr lang="en-US" sz="21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5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150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15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15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150" i="1" dirty="0" err="1">
                <a:latin typeface="Arial" panose="020B0604020202020204" pitchFamily="34" charset="0"/>
                <a:cs typeface="Arial" panose="020B0604020202020204" pitchFamily="34" charset="0"/>
              </a:rPr>
              <a:t>ka</a:t>
            </a:r>
            <a:r>
              <a:rPr lang="en-US" sz="2150" dirty="0">
                <a:latin typeface="Arial" panose="020B0604020202020204" pitchFamily="34" charset="0"/>
                <a:cs typeface="Arial" panose="020B0604020202020204" pitchFamily="34" charset="0"/>
              </a:rPr>
              <a:t>, where </a:t>
            </a:r>
            <a:r>
              <a:rPr lang="en-US" sz="215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150" dirty="0">
                <a:latin typeface="Arial" panose="020B0604020202020204" pitchFamily="34" charset="0"/>
                <a:cs typeface="Arial" panose="020B0604020202020204" pitchFamily="34" charset="0"/>
              </a:rPr>
              <a:t> is the constant of proportionality.</a:t>
            </a: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50" dirty="0" smtClean="0">
                <a:latin typeface="Arial" panose="020B0604020202020204" pitchFamily="34" charset="0"/>
                <a:cs typeface="Arial" panose="020B0604020202020204" pitchFamily="34" charset="0"/>
              </a:rPr>
              <a:t>Find the value of </a:t>
            </a:r>
            <a:r>
              <a:rPr lang="en-US" sz="215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15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5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15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150" dirty="0" smtClean="0">
                <a:latin typeface="Arial" panose="020B0604020202020204" pitchFamily="34" charset="0"/>
                <a:cs typeface="Arial" panose="020B0604020202020204" pitchFamily="34" charset="0"/>
              </a:rPr>
              <a:t>formula </a:t>
            </a:r>
            <a:r>
              <a:rPr lang="en-US" sz="215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150" i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15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150" dirty="0">
                <a:latin typeface="Arial" panose="020B0604020202020204" pitchFamily="34" charset="0"/>
                <a:cs typeface="Arial" panose="020B0604020202020204" pitchFamily="34" charset="0"/>
              </a:rPr>
              <a:t>terms of </a:t>
            </a:r>
            <a:r>
              <a:rPr lang="en-US" sz="215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1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50" dirty="0" smtClean="0">
                <a:latin typeface="Arial" panose="020B0604020202020204" pitchFamily="34" charset="0"/>
                <a:cs typeface="Arial" panose="020B0604020202020204" pitchFamily="34" charset="0"/>
              </a:rPr>
              <a:t>Work </a:t>
            </a:r>
            <a:r>
              <a:rPr lang="en-US" sz="2150" dirty="0">
                <a:latin typeface="Arial" panose="020B0604020202020204" pitchFamily="34" charset="0"/>
                <a:cs typeface="Arial" panose="020B0604020202020204" pitchFamily="34" charset="0"/>
              </a:rPr>
              <a:t>out the value of </a:t>
            </a:r>
            <a:r>
              <a:rPr lang="en-US" sz="215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150" dirty="0">
                <a:latin typeface="Arial" panose="020B0604020202020204" pitchFamily="34" charset="0"/>
                <a:cs typeface="Arial" panose="020B0604020202020204" pitchFamily="34" charset="0"/>
              </a:rPr>
              <a:t> when </a:t>
            </a:r>
            <a:r>
              <a:rPr lang="en-US" sz="215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15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150" dirty="0" smtClean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50" dirty="0" smtClean="0">
                <a:latin typeface="Arial" panose="020B0604020202020204" pitchFamily="34" charset="0"/>
                <a:cs typeface="Arial" panose="020B0604020202020204" pitchFamily="34" charset="0"/>
              </a:rPr>
              <a:t>Work </a:t>
            </a:r>
            <a:r>
              <a:rPr lang="en-US" sz="2150" dirty="0">
                <a:latin typeface="Arial" panose="020B0604020202020204" pitchFamily="34" charset="0"/>
                <a:cs typeface="Arial" panose="020B0604020202020204" pitchFamily="34" charset="0"/>
              </a:rPr>
              <a:t>out the value of a when </a:t>
            </a:r>
            <a:r>
              <a:rPr lang="en-US" sz="215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150" dirty="0">
                <a:latin typeface="Arial" panose="020B0604020202020204" pitchFamily="34" charset="0"/>
                <a:cs typeface="Arial" panose="020B0604020202020204" pitchFamily="34" charset="0"/>
              </a:rPr>
              <a:t> = 60.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1268760"/>
            <a:ext cx="548640" cy="53709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704856" cy="648072"/>
          </a:xfrm>
        </p:spPr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Strengthen</a:t>
            </a:r>
            <a:endParaRPr lang="en-GB" b="1" dirty="0" smtClean="0"/>
          </a:p>
        </p:txBody>
      </p:sp>
      <p:sp>
        <p:nvSpPr>
          <p:cNvPr id="8" name="Rectangle 7"/>
          <p:cNvSpPr/>
          <p:nvPr/>
        </p:nvSpPr>
        <p:spPr>
          <a:xfrm flipH="1">
            <a:off x="251520" y="4869160"/>
            <a:ext cx="5204539" cy="70788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Q5a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Substitute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= 20 and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= 2 into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= </a:t>
            </a:r>
            <a:r>
              <a:rPr lang="en-US" sz="2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ka</a:t>
            </a:r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 flipH="1">
            <a:off x="251520" y="5649054"/>
            <a:ext cx="5204539" cy="400110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Q5b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Use </a:t>
            </a:r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= </a:t>
            </a:r>
            <a:r>
              <a:rPr lang="en-US" sz="2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ka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and your value for </a:t>
            </a:r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251520" y="6113040"/>
            <a:ext cx="5204539" cy="400110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Q5c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Use your formula from part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36497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51520" y="1240299"/>
                <a:ext cx="5256584" cy="39675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Clr>
                    <a:srgbClr val="C00000"/>
                  </a:buClr>
                  <a:buFont typeface="+mj-lt"/>
                  <a:buAutoNum type="arabicPeriod" startAt="6"/>
                  <a:tabLst>
                    <a:tab pos="2514600" algn="l"/>
                  </a:tabLst>
                </a:pPr>
                <a:r>
                  <a:rPr lang="en-US" sz="268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680" dirty="0">
                    <a:latin typeface="Arial" panose="020B0604020202020204" pitchFamily="34" charset="0"/>
                    <a:cs typeface="Arial" panose="020B0604020202020204" pitchFamily="34" charset="0"/>
                  </a:rPr>
                  <a:t> is inversely proportional to </a:t>
                </a:r>
                <a:r>
                  <a:rPr lang="en-US" sz="268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268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br>
                  <a:rPr lang="en-US" sz="268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68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When </a:t>
                </a:r>
                <a:r>
                  <a:rPr lang="en-US" sz="268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680" dirty="0">
                    <a:latin typeface="Arial" panose="020B0604020202020204" pitchFamily="34" charset="0"/>
                    <a:cs typeface="Arial" panose="020B0604020202020204" pitchFamily="34" charset="0"/>
                  </a:rPr>
                  <a:t> = 10, </a:t>
                </a:r>
                <a:r>
                  <a:rPr lang="en-US" sz="268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268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268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br>
                  <a:rPr lang="en-US" sz="268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68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 </a:t>
                </a:r>
                <a:r>
                  <a:rPr lang="en-US" sz="2680" dirty="0"/>
                  <a:t>∝</a:t>
                </a:r>
                <a:r>
                  <a:rPr lang="en-US" sz="268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8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8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68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268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268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68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8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68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k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68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2680" dirty="0">
                    <a:latin typeface="Arial" panose="020B0604020202020204" pitchFamily="34" charset="0"/>
                    <a:cs typeface="Arial" panose="020B0604020202020204" pitchFamily="34" charset="0"/>
                  </a:rPr>
                  <a:t> where </a:t>
                </a:r>
                <a:r>
                  <a:rPr lang="en-US" sz="268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r>
                  <a:rPr lang="en-US" sz="2680" dirty="0">
                    <a:latin typeface="Arial" panose="020B0604020202020204" pitchFamily="34" charset="0"/>
                    <a:cs typeface="Arial" panose="020B0604020202020204" pitchFamily="34" charset="0"/>
                  </a:rPr>
                  <a:t> is the constant of proportionality.</a:t>
                </a: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/>
                  <a:tabLst>
                    <a:tab pos="2514600" algn="l"/>
                  </a:tabLst>
                </a:pPr>
                <a:r>
                  <a:rPr lang="en-US" sz="268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Find </a:t>
                </a:r>
                <a:r>
                  <a:rPr lang="en-US" sz="2680" dirty="0">
                    <a:latin typeface="Arial" panose="020B0604020202020204" pitchFamily="34" charset="0"/>
                    <a:cs typeface="Arial" panose="020B0604020202020204" pitchFamily="34" charset="0"/>
                  </a:rPr>
                  <a:t>the value of k. </a:t>
                </a:r>
                <a:endParaRPr lang="en-US" sz="268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/>
                  <a:tabLst>
                    <a:tab pos="2514600" algn="l"/>
                  </a:tabLst>
                </a:pPr>
                <a:r>
                  <a:rPr lang="en-US" sz="268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Write </a:t>
                </a:r>
                <a:r>
                  <a:rPr lang="en-US" sz="2680" dirty="0">
                    <a:latin typeface="Arial" panose="020B0604020202020204" pitchFamily="34" charset="0"/>
                    <a:cs typeface="Arial" panose="020B0604020202020204" pitchFamily="34" charset="0"/>
                  </a:rPr>
                  <a:t>a formula for a in terms of b. </a:t>
                </a:r>
                <a:endParaRPr lang="en-US" sz="268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/>
                  <a:tabLst>
                    <a:tab pos="2514600" algn="l"/>
                  </a:tabLst>
                </a:pPr>
                <a:r>
                  <a:rPr lang="en-US" sz="268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Calculate </a:t>
                </a:r>
                <a:r>
                  <a:rPr lang="en-US" sz="268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680" dirty="0">
                    <a:latin typeface="Arial" panose="020B0604020202020204" pitchFamily="34" charset="0"/>
                    <a:cs typeface="Arial" panose="020B0604020202020204" pitchFamily="34" charset="0"/>
                  </a:rPr>
                  <a:t> when </a:t>
                </a:r>
                <a:r>
                  <a:rPr lang="en-US" sz="268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268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5.</a:t>
                </a: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/>
                  <a:tabLst>
                    <a:tab pos="2514600" algn="l"/>
                  </a:tabLst>
                </a:pPr>
                <a:r>
                  <a:rPr lang="en-US" sz="268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Calculate </a:t>
                </a:r>
                <a:r>
                  <a:rPr lang="en-US" sz="268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2680" dirty="0">
                    <a:latin typeface="Arial" panose="020B0604020202020204" pitchFamily="34" charset="0"/>
                    <a:cs typeface="Arial" panose="020B0604020202020204" pitchFamily="34" charset="0"/>
                  </a:rPr>
                  <a:t> when </a:t>
                </a:r>
                <a:r>
                  <a:rPr lang="en-US" sz="268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680" dirty="0">
                    <a:latin typeface="Arial" panose="020B0604020202020204" pitchFamily="34" charset="0"/>
                    <a:cs typeface="Arial" panose="020B0604020202020204" pitchFamily="34" charset="0"/>
                  </a:rPr>
                  <a:t> = 5.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240299"/>
                <a:ext cx="5256584" cy="3967561"/>
              </a:xfrm>
              <a:prstGeom prst="rect">
                <a:avLst/>
              </a:prstGeom>
              <a:blipFill rotWithShape="0">
                <a:blip r:embed="rId4"/>
                <a:stretch>
                  <a:fillRect l="-1970" t="-1382" r="-2086" b="-3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1268760"/>
            <a:ext cx="548640" cy="53709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704856" cy="648072"/>
          </a:xfrm>
        </p:spPr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Strengthen</a:t>
            </a:r>
            <a:endParaRPr lang="en-GB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 flipH="1">
                <a:off x="251520" y="5411111"/>
                <a:ext cx="5204539" cy="1079463"/>
              </a:xfrm>
              <a:prstGeom prst="rect">
                <a:avLst/>
              </a:prstGeom>
              <a:solidFill>
                <a:srgbClr val="FAFAB4"/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AutoFit/>
              </a:bodyPr>
              <a:lstStyle/>
              <a:p>
                <a:r>
                  <a:rPr lang="en-US" sz="26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Q6a </a:t>
                </a:r>
                <a:r>
                  <a:rPr lang="en-US" sz="2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hint</a:t>
                </a:r>
                <a:r>
                  <a:rPr lang="en-US" sz="2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en-US" sz="2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Substitute </a:t>
                </a:r>
                <a:r>
                  <a:rPr lang="en-US" sz="26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a</a:t>
                </a:r>
                <a:r>
                  <a:rPr lang="en-US" sz="2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= 10 </a:t>
                </a:r>
                <a:r>
                  <a:rPr lang="en-US" sz="26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and </a:t>
                </a:r>
                <a:r>
                  <a:rPr lang="en-US" sz="2600" i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b</a:t>
                </a:r>
                <a:r>
                  <a:rPr lang="en-US" sz="26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en-US" sz="2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= 2 into the formula 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k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26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51520" y="5411111"/>
                <a:ext cx="5204539" cy="107946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821289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20" y="1240299"/>
            <a:ext cx="5256584" cy="504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7"/>
              <a:tabLst>
                <a:tab pos="2514600" algn="l"/>
              </a:tabLst>
            </a:pP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is directly proportional to the square of 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= 80 when 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= 4</a:t>
            </a:r>
            <a:b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/>
              <a:t>∝ 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2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where 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is the constant of proportionality,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value of 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formula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terms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Calculate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value of 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when 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= 7.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Calculate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positive value of 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when 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= 45.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1268760"/>
            <a:ext cx="548640" cy="53709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704856" cy="648072"/>
          </a:xfrm>
        </p:spPr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Strengthen</a:t>
            </a:r>
            <a:endParaRPr lang="en-GB" b="1" dirty="0" smtClean="0"/>
          </a:p>
        </p:txBody>
      </p:sp>
      <p:sp>
        <p:nvSpPr>
          <p:cNvPr id="8" name="Rectangle 7"/>
          <p:cNvSpPr/>
          <p:nvPr/>
        </p:nvSpPr>
        <p:spPr>
          <a:xfrm flipH="1">
            <a:off x="251520" y="6093296"/>
            <a:ext cx="5204539" cy="461665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Q7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'square of </a:t>
            </a:r>
            <a:r>
              <a:rPr lang="en-US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' means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lang="en-US" sz="2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US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40507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20" y="1240299"/>
            <a:ext cx="525658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tabLst>
                <a:tab pos="2514600" algn="l"/>
              </a:tabLst>
            </a:pP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Exponential and other non-linear graphs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/>
              <a:tabLst>
                <a:tab pos="2514600" algn="l"/>
              </a:tabLst>
            </a:pP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STEM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number of bacteria,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in a Petri dish doubles every minute. At time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0 minutes there is 1 bacterium in the Petri dish,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9625" lvl="1" indent="-35242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Copy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complete the table of values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9625" lvl="1" indent="-35242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Draw a set of axes, with n on the vertical axis from 0 to 70 and t on the horizontal axis from 0 to 6.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9625" lvl="1" indent="-35242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Sketch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graph of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on your axes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1268760"/>
            <a:ext cx="548640" cy="53709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704856" cy="648072"/>
          </a:xfrm>
        </p:spPr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Strengthen</a:t>
            </a:r>
            <a:endParaRPr lang="en-GB" b="1" dirty="0" smtClean="0"/>
          </a:p>
        </p:txBody>
      </p:sp>
      <p:sp>
        <p:nvSpPr>
          <p:cNvPr id="8" name="Rectangle 7"/>
          <p:cNvSpPr/>
          <p:nvPr/>
        </p:nvSpPr>
        <p:spPr>
          <a:xfrm flipH="1">
            <a:off x="251520" y="5869141"/>
            <a:ext cx="5204539" cy="76944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Q1c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Roughly plot the values from part 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US" sz="2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397587"/>
              </p:ext>
            </p:extLst>
          </p:nvPr>
        </p:nvGraphicFramePr>
        <p:xfrm>
          <a:off x="323528" y="3429000"/>
          <a:ext cx="5132536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1567"/>
                <a:gridCol w="641567"/>
                <a:gridCol w="641567"/>
                <a:gridCol w="641567"/>
                <a:gridCol w="641567"/>
                <a:gridCol w="641567"/>
                <a:gridCol w="641567"/>
                <a:gridCol w="641567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en-US" sz="20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20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681784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20" y="1240299"/>
            <a:ext cx="8496944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4813" indent="-404813">
              <a:buClr>
                <a:srgbClr val="C00000"/>
              </a:buClr>
              <a:buFont typeface="+mj-lt"/>
              <a:buAutoNum type="arabicPeriod" startAt="2"/>
              <a:tabLst>
                <a:tab pos="2514600" algn="l"/>
              </a:tabLst>
            </a:pPr>
            <a:r>
              <a:rPr lang="en-US" sz="2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Reasoning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diagram shows a sketch of the curve </a:t>
            </a:r>
            <a:r>
              <a:rPr lang="en-US" sz="2300" u="sng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sz="23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3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00000"/>
              </a:buClr>
              <a:tabLst>
                <a:tab pos="2514600" algn="l"/>
              </a:tabLst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curve passes through the points A(0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, 4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B(1,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8). </a:t>
            </a:r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Substitute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values of a: and y from point A into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300" i="1" dirty="0" err="1">
                <a:latin typeface="Arial" panose="020B0604020202020204" pitchFamily="34" charset="0"/>
                <a:cs typeface="Arial" panose="020B0604020202020204" pitchFamily="34" charset="0"/>
              </a:rPr>
              <a:t>abx</a:t>
            </a:r>
            <a:endParaRPr lang="en-US" sz="23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value of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Substitute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values of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from point B and your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value of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sz="23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value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Substitute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your values of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sz="23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value of y when x = 3.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Strengthen</a:t>
            </a:r>
            <a:endParaRPr lang="en-GB" b="1" dirty="0" smtClean="0"/>
          </a:p>
        </p:txBody>
      </p:sp>
      <p:sp>
        <p:nvSpPr>
          <p:cNvPr id="8" name="Rectangle 7"/>
          <p:cNvSpPr/>
          <p:nvPr/>
        </p:nvSpPr>
        <p:spPr>
          <a:xfrm flipH="1">
            <a:off x="251520" y="5013176"/>
            <a:ext cx="2736304" cy="461665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Q2b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b°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= 1</a:t>
            </a:r>
            <a:endParaRPr lang="en-US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3600440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6653" y="4394793"/>
            <a:ext cx="3293819" cy="21691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flipH="1">
            <a:off x="251520" y="5559623"/>
            <a:ext cx="2736304" cy="461665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Q2d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</a:t>
            </a:r>
            <a:r>
              <a:rPr lang="en-US" sz="24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=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</a:t>
            </a:r>
            <a:endParaRPr lang="en-US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251520" y="6135687"/>
            <a:ext cx="3528392" cy="461665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Q2e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</a:t>
            </a:r>
            <a:r>
              <a:rPr lang="en-US" sz="24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=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 x b x b</a:t>
            </a:r>
            <a:endParaRPr lang="en-US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15130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19 </a:t>
            </a:r>
            <a:r>
              <a:rPr lang="en-GB" sz="4000" dirty="0"/>
              <a:t>– </a:t>
            </a:r>
            <a:r>
              <a:rPr lang="en-GB" sz="4000" dirty="0" smtClean="0"/>
              <a:t>Prior Knowledge Check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588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5481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9"/>
              <a:tabLst>
                <a:tab pos="914400" algn="l"/>
                <a:tab pos="2514600" algn="l"/>
              </a:tabLst>
            </a:pPr>
            <a:r>
              <a:rPr lang="en-US" sz="206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60" dirty="0">
                <a:latin typeface="Arial" panose="020B0604020202020204" pitchFamily="34" charset="0"/>
                <a:cs typeface="Arial" panose="020B0604020202020204" pitchFamily="34" charset="0"/>
              </a:rPr>
              <a:t>tables show information about two pairs of variables</a:t>
            </a:r>
            <a:r>
              <a:rPr lang="en-US" sz="206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06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6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6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6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6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6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6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6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6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6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6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6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3600" lvl="1" indent="-40640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514600" algn="l"/>
              </a:tabLst>
            </a:pPr>
            <a:r>
              <a:rPr lang="en-US" sz="2060" dirty="0" smtClean="0">
                <a:latin typeface="Arial" panose="020B0604020202020204" pitchFamily="34" charset="0"/>
                <a:cs typeface="Arial" panose="020B0604020202020204" pitchFamily="34" charset="0"/>
              </a:rPr>
              <a:t>Which </a:t>
            </a:r>
            <a:r>
              <a:rPr lang="en-US" sz="2060" dirty="0">
                <a:latin typeface="Arial" panose="020B0604020202020204" pitchFamily="34" charset="0"/>
                <a:cs typeface="Arial" panose="020B0604020202020204" pitchFamily="34" charset="0"/>
              </a:rPr>
              <a:t>pair of variables are directly proportional?</a:t>
            </a:r>
          </a:p>
          <a:p>
            <a:pPr marL="863600" lvl="1" indent="-40640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514600" algn="l"/>
              </a:tabLst>
            </a:pPr>
            <a:r>
              <a:rPr lang="en-US" sz="206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060" dirty="0">
                <a:latin typeface="Arial" panose="020B0604020202020204" pitchFamily="34" charset="0"/>
                <a:cs typeface="Arial" panose="020B0604020202020204" pitchFamily="34" charset="0"/>
              </a:rPr>
              <a:t>the formula linking the pair of proportional variables.</a:t>
            </a:r>
          </a:p>
          <a:p>
            <a:pPr>
              <a:buClr>
                <a:srgbClr val="C00000"/>
              </a:buClr>
              <a:tabLst>
                <a:tab pos="914400" algn="l"/>
                <a:tab pos="2514600" algn="l"/>
              </a:tabLst>
            </a:pPr>
            <a:r>
              <a:rPr lang="en-US" sz="2060" dirty="0">
                <a:latin typeface="Arial" panose="020B0604020202020204" pitchFamily="34" charset="0"/>
                <a:cs typeface="Arial" panose="020B0604020202020204" pitchFamily="34" charset="0"/>
              </a:rPr>
              <a:t>Algebraic fluency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 startAt="10"/>
              <a:tabLst>
                <a:tab pos="914400" algn="l"/>
                <a:tab pos="2514600" algn="l"/>
              </a:tabLst>
            </a:pPr>
            <a:r>
              <a:rPr lang="en-US" sz="2060" dirty="0" smtClean="0">
                <a:latin typeface="Arial" panose="020B0604020202020204" pitchFamily="34" charset="0"/>
                <a:cs typeface="Arial" panose="020B0604020202020204" pitchFamily="34" charset="0"/>
              </a:rPr>
              <a:t>f(</a:t>
            </a:r>
            <a:r>
              <a:rPr lang="en-US" sz="206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60" dirty="0">
                <a:latin typeface="Arial" panose="020B0604020202020204" pitchFamily="34" charset="0"/>
                <a:cs typeface="Arial" panose="020B0604020202020204" pitchFamily="34" charset="0"/>
              </a:rPr>
              <a:t>)= </a:t>
            </a:r>
            <a:r>
              <a:rPr lang="en-US" sz="206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6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6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6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60" dirty="0">
                <a:latin typeface="Arial" panose="020B0604020202020204" pitchFamily="34" charset="0"/>
                <a:cs typeface="Arial" panose="020B0604020202020204" pitchFamily="34" charset="0"/>
              </a:rPr>
              <a:t>- 8 </a:t>
            </a:r>
            <a:endParaRPr lang="en-US" sz="206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3600" lvl="1" indent="-4064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60" dirty="0" smtClean="0">
                <a:latin typeface="Arial" panose="020B0604020202020204" pitchFamily="34" charset="0"/>
                <a:cs typeface="Arial" panose="020B0604020202020204" pitchFamily="34" charset="0"/>
              </a:rPr>
              <a:t>Work out f(3</a:t>
            </a:r>
            <a:r>
              <a:rPr lang="en-US" sz="206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863600" lvl="1" indent="-4064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6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060" dirty="0">
                <a:latin typeface="Arial" panose="020B0604020202020204" pitchFamily="34" charset="0"/>
                <a:cs typeface="Arial" panose="020B0604020202020204" pitchFamily="34" charset="0"/>
              </a:rPr>
              <a:t>the values of a where f(a) = 0. </a:t>
            </a:r>
            <a:endParaRPr lang="en-US" sz="206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3600" lvl="1" indent="-4064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6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060" dirty="0">
                <a:latin typeface="Arial" panose="020B0604020202020204" pitchFamily="34" charset="0"/>
                <a:cs typeface="Arial" panose="020B0604020202020204" pitchFamily="34" charset="0"/>
              </a:rPr>
              <a:t>out in full f(</a:t>
            </a:r>
            <a:r>
              <a:rPr lang="en-US" sz="206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60" dirty="0">
                <a:latin typeface="Arial" panose="020B0604020202020204" pitchFamily="34" charset="0"/>
                <a:cs typeface="Arial" panose="020B0604020202020204" pitchFamily="34" charset="0"/>
              </a:rPr>
              <a:t> + 3)</a:t>
            </a:r>
            <a:endParaRPr lang="en-US" sz="206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862364"/>
              </p:ext>
            </p:extLst>
          </p:nvPr>
        </p:nvGraphicFramePr>
        <p:xfrm>
          <a:off x="309083" y="1932816"/>
          <a:ext cx="5184574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6573"/>
                <a:gridCol w="864096"/>
                <a:gridCol w="792088"/>
                <a:gridCol w="792088"/>
                <a:gridCol w="792088"/>
                <a:gridCol w="777641"/>
              </a:tblGrid>
              <a:tr h="2913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848"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2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609622"/>
              </p:ext>
            </p:extLst>
          </p:nvPr>
        </p:nvGraphicFramePr>
        <p:xfrm>
          <a:off x="323530" y="2894072"/>
          <a:ext cx="5184574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2126"/>
                <a:gridCol w="864096"/>
                <a:gridCol w="792088"/>
                <a:gridCol w="792088"/>
                <a:gridCol w="792088"/>
                <a:gridCol w="792088"/>
              </a:tblGrid>
              <a:tr h="2775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544"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US" sz="2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205217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20" y="1240299"/>
            <a:ext cx="85689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3"/>
              <a:tabLst>
                <a:tab pos="2514600" algn="l"/>
              </a:tabLst>
            </a:pP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Reasoning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velocity-time graph shows a train pulling away from a station. The train travels in a straight line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9625" lvl="1" indent="-35242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the velocity of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train at point:</a:t>
            </a:r>
          </a:p>
          <a:p>
            <a:pPr marL="1428750" lvl="2" indent="-566738">
              <a:buClr>
                <a:srgbClr val="C00000"/>
              </a:buClr>
              <a:buFont typeface="+mj-lt"/>
              <a:buAutoNum type="romanLcPeriod"/>
              <a:tabLst>
                <a:tab pos="25146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     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B       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</a:p>
          <a:p>
            <a:pPr marL="809625" lvl="1" indent="-35242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Estimate the acceleration between points A and B.</a:t>
            </a:r>
          </a:p>
          <a:p>
            <a:pPr marL="809625" lvl="1" indent="-35242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Estimate the distance travelled between:</a:t>
            </a:r>
          </a:p>
          <a:p>
            <a:pPr marL="1428750" lvl="2" indent="-566738">
              <a:buClr>
                <a:srgbClr val="C00000"/>
              </a:buClr>
              <a:buFont typeface="+mj-lt"/>
              <a:buAutoNum type="romanLcPeriod"/>
              <a:tabLst>
                <a:tab pos="25146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 and D		   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 and C.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Strengthen</a:t>
            </a:r>
            <a:endParaRPr lang="en-GB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2060848"/>
            <a:ext cx="3888432" cy="24482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 flipH="1">
                <a:off x="4355976" y="2136734"/>
                <a:ext cx="4464496" cy="851708"/>
              </a:xfrm>
              <a:prstGeom prst="rect">
                <a:avLst/>
              </a:prstGeom>
              <a:solidFill>
                <a:srgbClr val="FAFAB4"/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Q3b </a:t>
                </a:r>
                <a:r>
                  <a:rPr lang="en-US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hint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– </a:t>
                </a:r>
                <a:r>
                  <a:rPr lang="en-US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Acceleration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change</m:t>
                        </m:r>
                        <m: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in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𝑣𝑒𝑙𝑜𝑐𝑖𝑡𝑦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time</m:t>
                        </m:r>
                        <m: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taken</m:t>
                        </m:r>
                      </m:den>
                    </m:f>
                  </m:oMath>
                </a14:m>
                <a:endParaRPr lang="en-US" sz="20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355976" y="2136734"/>
                <a:ext cx="4464496" cy="85170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 flipH="1">
            <a:off x="4355976" y="3068960"/>
            <a:ext cx="4464496" cy="70788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Q3c </a:t>
            </a:r>
            <a:r>
              <a:rPr lang="en-US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Distance travelled = area under the graph.</a:t>
            </a:r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4355976" y="3853497"/>
            <a:ext cx="4464496" cy="1015663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Q3c ii.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Read off the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alues and draw a trapezium. Find the area of the trapezium underneath the line BC.</a:t>
            </a:r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832" y="4941168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1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19" y="1240299"/>
            <a:ext cx="856895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tabLst>
                <a:tab pos="2514600" algn="l"/>
              </a:tabLst>
            </a:pP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Transformations of graphs 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functions</a:t>
            </a: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  <a:tabLst>
                <a:tab pos="25146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f(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3333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Copy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complete the table of values for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f(x).</a:t>
            </a:r>
          </a:p>
          <a:p>
            <a:pPr marL="685800" lvl="1" indent="-3333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Sketch the graph of y =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f(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685800" lvl="1" indent="-3333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Copy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complete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table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values for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2f(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685800" lvl="1" indent="-3333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Copy and complete the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sentence.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same values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values 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2f(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always ................. 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values 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f(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3333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Sketch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graph of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2f(x) </a:t>
            </a:r>
          </a:p>
          <a:p>
            <a:pPr marL="685800" lvl="1" indent="-3333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how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f(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transformed into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2f(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685800" lvl="1" indent="-3333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Copy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complete the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table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values for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f(2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85800" lvl="1" indent="-3333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Sketch the graph of y =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f(2x) </a:t>
            </a:r>
          </a:p>
          <a:p>
            <a:pPr marL="685800" lvl="1" indent="-3333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f(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is 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transformed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into y =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f(2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Strengthen</a:t>
            </a:r>
            <a:endParaRPr lang="en-GB" b="1" dirty="0" smtClean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084563"/>
              </p:ext>
            </p:extLst>
          </p:nvPr>
        </p:nvGraphicFramePr>
        <p:xfrm>
          <a:off x="4355979" y="1268760"/>
          <a:ext cx="4464492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6725"/>
                <a:gridCol w="420863"/>
                <a:gridCol w="420863"/>
                <a:gridCol w="420863"/>
                <a:gridCol w="420863"/>
                <a:gridCol w="420863"/>
                <a:gridCol w="420863"/>
                <a:gridCol w="420863"/>
                <a:gridCol w="420863"/>
                <a:gridCol w="420863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0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f(</a:t>
                      </a:r>
                      <a:r>
                        <a:rPr lang="en-US" sz="2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174277"/>
              </p:ext>
            </p:extLst>
          </p:nvPr>
        </p:nvGraphicFramePr>
        <p:xfrm>
          <a:off x="4355976" y="5804872"/>
          <a:ext cx="4464495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8609"/>
                <a:gridCol w="410654"/>
                <a:gridCol w="410654"/>
                <a:gridCol w="410654"/>
                <a:gridCol w="410654"/>
                <a:gridCol w="410654"/>
                <a:gridCol w="410654"/>
                <a:gridCol w="410654"/>
                <a:gridCol w="410654"/>
                <a:gridCol w="410654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0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f(2</a:t>
                      </a:r>
                      <a:r>
                        <a:rPr lang="en-US" sz="2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420447"/>
              </p:ext>
            </p:extLst>
          </p:nvPr>
        </p:nvGraphicFramePr>
        <p:xfrm>
          <a:off x="4355976" y="2564904"/>
          <a:ext cx="4464495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8609"/>
                <a:gridCol w="410654"/>
                <a:gridCol w="410654"/>
                <a:gridCol w="410654"/>
                <a:gridCol w="410654"/>
                <a:gridCol w="410654"/>
                <a:gridCol w="410654"/>
                <a:gridCol w="410654"/>
                <a:gridCol w="410654"/>
                <a:gridCol w="410654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0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2f(</a:t>
                      </a:r>
                      <a:r>
                        <a:rPr lang="en-US" sz="2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830" y="3766944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4289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19" y="1240299"/>
            <a:ext cx="856895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2"/>
              <a:tabLst>
                <a:tab pos="25146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f(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 =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- 4</a:t>
            </a: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Copy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and complete the table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values for f(*).</a:t>
            </a: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Sketch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graph of y = f(*)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Copy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and complete the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table of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values for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f(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+ 3</a:t>
            </a: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Copy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and complete the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sentence.</a:t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same values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values of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f(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+ 3 are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always ................. than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values of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f(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Sketch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graph of y =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f(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+ 3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how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y =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f(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is transformed into y =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f(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+ 3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Copy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and complete the table of values for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f(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+ 2)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Sketch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graph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f(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+2)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f(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transformed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into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f(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+ 2)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Strengthen</a:t>
            </a:r>
            <a:endParaRPr lang="en-GB" b="1" dirty="0" smtClean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65887"/>
              </p:ext>
            </p:extLst>
          </p:nvPr>
        </p:nvGraphicFramePr>
        <p:xfrm>
          <a:off x="4932039" y="1268760"/>
          <a:ext cx="3868015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2537"/>
                <a:gridCol w="449354"/>
                <a:gridCol w="449354"/>
                <a:gridCol w="449354"/>
                <a:gridCol w="449354"/>
                <a:gridCol w="449354"/>
                <a:gridCol w="449354"/>
                <a:gridCol w="449354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0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f(</a:t>
                      </a:r>
                      <a:r>
                        <a:rPr lang="en-US" sz="2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74370"/>
              </p:ext>
            </p:extLst>
          </p:nvPr>
        </p:nvGraphicFramePr>
        <p:xfrm>
          <a:off x="4655821" y="5798289"/>
          <a:ext cx="4144233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5055"/>
                <a:gridCol w="438454"/>
                <a:gridCol w="438454"/>
                <a:gridCol w="438454"/>
                <a:gridCol w="438454"/>
                <a:gridCol w="438454"/>
                <a:gridCol w="438454"/>
                <a:gridCol w="438454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0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f(</a:t>
                      </a:r>
                      <a:r>
                        <a:rPr lang="en-US" sz="2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+ 2)</a:t>
                      </a:r>
                      <a:endParaRPr lang="en-US" sz="2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350974"/>
              </p:ext>
            </p:extLst>
          </p:nvPr>
        </p:nvGraphicFramePr>
        <p:xfrm>
          <a:off x="4716016" y="2420888"/>
          <a:ext cx="4104455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280"/>
                <a:gridCol w="478913"/>
                <a:gridCol w="478913"/>
                <a:gridCol w="478913"/>
                <a:gridCol w="402609"/>
                <a:gridCol w="402609"/>
                <a:gridCol w="402609"/>
                <a:gridCol w="402609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0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f(</a:t>
                      </a:r>
                      <a:r>
                        <a:rPr lang="en-US" sz="2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+ 3</a:t>
                      </a:r>
                      <a:endParaRPr lang="en-US" sz="2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414" y="3972030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3665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19" y="1240299"/>
            <a:ext cx="5256585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2425" indent="-352425">
              <a:buClr>
                <a:srgbClr val="C00000"/>
              </a:buClr>
              <a:buFont typeface="+mj-lt"/>
              <a:buAutoNum type="arabicPeriod"/>
              <a:tabLst>
                <a:tab pos="2514600" algn="l"/>
              </a:tabLst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 ball falls vertically after being dropped. It falls a distance, d metres, in a time of t seconds. 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is directly proportional to the square of 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ball falls 20 metres in a time of 2 seconds, </a:t>
            </a:r>
            <a:endParaRPr lang="en-US" sz="2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3333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 formula for d in terms of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t.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3333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Calculate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the distance the ball falls in 3 seconds, </a:t>
            </a:r>
            <a:endParaRPr lang="en-US" sz="2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3333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Calculate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the time the ball takes to fall 605 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</a:p>
          <a:p>
            <a:pPr marL="685800" lvl="1" indent="-3333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Sketch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 graph of how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varies with 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marL="685800" lvl="1" indent="-3333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the motion of the ball.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Extend</a:t>
            </a:r>
            <a:endParaRPr lang="en-GB" b="1" dirty="0" smtClean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414" y="1268760"/>
            <a:ext cx="548640" cy="5370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flipH="1">
            <a:off x="251520" y="5889466"/>
            <a:ext cx="5204539" cy="70788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Q1e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Describe any changes in its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15468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19" y="1240299"/>
            <a:ext cx="52565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2"/>
              <a:tabLst>
                <a:tab pos="25146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diagram shows the graphs of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  <a:r>
              <a:rPr lang="en-US" sz="2400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  <a:r>
              <a:rPr lang="en-US" sz="24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Match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each graph to its equation.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Extend</a:t>
            </a:r>
            <a:endParaRPr lang="en-GB" b="1" dirty="0" smtClean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414" y="1268760"/>
            <a:ext cx="548640" cy="5370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744" y="2636912"/>
            <a:ext cx="5254134" cy="394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9664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19" y="1240299"/>
            <a:ext cx="8548535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4813" indent="-404813">
              <a:buClr>
                <a:srgbClr val="C00000"/>
              </a:buClr>
              <a:buFont typeface="+mj-lt"/>
              <a:buAutoNum type="arabicPeriod" startAt="3"/>
              <a:tabLst>
                <a:tab pos="2514600" algn="l"/>
              </a:tabLst>
            </a:pPr>
            <a:r>
              <a:rPr lang="en-US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Problem-solving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Choose the graphs that best match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following descriptions, </a:t>
            </a:r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more petrol you buy, the higher the cost 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FTSE is rising more slowly than it has done for the last 6 months, 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Someone tells a joke. At first no one laughs, but then a couple of his friends do and before long everyone in the class is in hysterics.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If you sell goods at a low price you don't make much profit, but if you charge too much people won't buy your product.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smaller the radius of the balls, the more balls you can fit in a ball pool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Extend</a:t>
            </a:r>
            <a:endParaRPr lang="en-GB" b="1" dirty="0" smtClean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64" y="1177380"/>
            <a:ext cx="588216" cy="5758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034" y="4995172"/>
            <a:ext cx="8548438" cy="160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920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19" y="1196752"/>
            <a:ext cx="5256585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4"/>
              <a:tabLst>
                <a:tab pos="2514600" algn="l"/>
              </a:tabLst>
            </a:pPr>
            <a:r>
              <a:rPr lang="en-US" sz="2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Reasoning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distance-time graph describes the distance,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of a tennis ball from a fixed point as it is thrown vertically upwards, </a:t>
            </a:r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motion of the ball at points A, B and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Compare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speed of the ball at A and C. </a:t>
            </a:r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Compare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velocity of the ball at A and C.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Extend</a:t>
            </a:r>
            <a:endParaRPr lang="en-GB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2068" y="4437112"/>
            <a:ext cx="2396036" cy="21298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H="1">
            <a:off x="251520" y="5027692"/>
            <a:ext cx="2736304" cy="1569660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Velocity is a vector.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speed in a given direction.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8325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Extend</a:t>
            </a:r>
            <a:endParaRPr lang="en-GB" b="1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288096" y="1255964"/>
            <a:ext cx="8460368" cy="5342554"/>
            <a:chOff x="3465597" y="1089031"/>
            <a:chExt cx="5309150" cy="5342554"/>
          </a:xfrm>
        </p:grpSpPr>
        <p:sp>
          <p:nvSpPr>
            <p:cNvPr id="11" name="Round Diagonal Corner Rectangle 10"/>
            <p:cNvSpPr/>
            <p:nvPr/>
          </p:nvSpPr>
          <p:spPr>
            <a:xfrm>
              <a:off x="3465597" y="1089031"/>
              <a:ext cx="5309150" cy="5280998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ound Diagonal Corner Rectangle 11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25219" y="1661048"/>
              <a:ext cx="5249528" cy="4770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1900" dirty="0"/>
                <a:t>Jane invests £6000 for 3 years at 3% per annum compound interest, </a:t>
              </a:r>
              <a:endParaRPr lang="en-US" sz="1900" dirty="0" smtClean="0"/>
            </a:p>
            <a:p>
              <a:pPr marL="457200" indent="-457200">
                <a:spcAft>
                  <a:spcPts val="0"/>
                </a:spcAft>
                <a:buFont typeface="+mj-lt"/>
                <a:buAutoNum type="alphaLcPeriod"/>
                <a:tabLst>
                  <a:tab pos="4972050" algn="r"/>
                </a:tabLst>
              </a:pPr>
              <a:r>
                <a:rPr lang="en-US" sz="1900" dirty="0" smtClean="0"/>
                <a:t>a </a:t>
              </a:r>
              <a:r>
                <a:rPr lang="en-US" sz="1900" dirty="0"/>
                <a:t>Calculate the value of her investment at the end of 3 years.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1900" dirty="0"/>
                <a:t>Lee invests a sum of money for 30 years at 4% per annum compound interest.</a:t>
              </a:r>
              <a:br>
                <a:rPr lang="en-US" sz="1900" dirty="0"/>
              </a:br>
              <a:r>
                <a:rPr lang="en-US" sz="1900" dirty="0"/>
                <a:t/>
              </a:r>
              <a:br>
                <a:rPr lang="en-US" sz="1900" dirty="0"/>
              </a:br>
              <a:r>
                <a:rPr lang="en-US" sz="1900" dirty="0"/>
                <a:t/>
              </a:r>
              <a:br>
                <a:rPr lang="en-US" sz="1900" dirty="0"/>
              </a:br>
              <a:r>
                <a:rPr lang="en-US" sz="1900" dirty="0"/>
                <a:t/>
              </a:r>
              <a:br>
                <a:rPr lang="en-US" sz="1900" dirty="0"/>
              </a:br>
              <a:r>
                <a:rPr lang="en-US" sz="1900" dirty="0"/>
                <a:t/>
              </a:r>
              <a:br>
                <a:rPr lang="en-US" sz="1900" dirty="0"/>
              </a:br>
              <a:endParaRPr lang="en-US" sz="1900" dirty="0" smtClean="0"/>
            </a:p>
            <a:p>
              <a:pPr marL="457200" indent="-457200">
                <a:spcAft>
                  <a:spcPts val="0"/>
                </a:spcAft>
                <a:buFont typeface="+mj-lt"/>
                <a:buAutoNum type="alphaLcPeriod" startAt="2"/>
                <a:tabLst>
                  <a:tab pos="4972050" algn="r"/>
                </a:tabLst>
              </a:pPr>
              <a:r>
                <a:rPr lang="en-US" sz="1900" dirty="0" smtClean="0"/>
                <a:t>Which </a:t>
              </a:r>
              <a:r>
                <a:rPr lang="en-US" sz="1900" dirty="0"/>
                <a:t>graph best shows how the value </a:t>
              </a:r>
              <a:r>
                <a:rPr lang="en-US" sz="1900" dirty="0" smtClean="0"/>
                <a:t>of </a:t>
              </a:r>
              <a:br>
                <a:rPr lang="en-US" sz="1900" dirty="0" smtClean="0"/>
              </a:br>
              <a:r>
                <a:rPr lang="en-US" sz="1900" dirty="0" smtClean="0"/>
                <a:t>Lee’s </a:t>
              </a:r>
              <a:r>
                <a:rPr lang="en-US" sz="1900" dirty="0"/>
                <a:t>investment changes over the 30 years.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1900" dirty="0"/>
                <a:t>Hamish invested an amount of money in an </a:t>
              </a:r>
              <a:r>
                <a:rPr lang="en-US" sz="1900" dirty="0" smtClean="0"/>
                <a:t/>
              </a:r>
              <a:br>
                <a:rPr lang="en-US" sz="1900" dirty="0" smtClean="0"/>
              </a:br>
              <a:r>
                <a:rPr lang="en-US" sz="1900" dirty="0" smtClean="0"/>
                <a:t>account </a:t>
              </a:r>
              <a:r>
                <a:rPr lang="en-US" sz="1900" dirty="0"/>
                <a:t>paying 5% per annum compound </a:t>
              </a:r>
              <a:r>
                <a:rPr lang="en-US" sz="1900" dirty="0" smtClean="0"/>
                <a:t/>
              </a:r>
              <a:br>
                <a:rPr lang="en-US" sz="1900" dirty="0" smtClean="0"/>
              </a:br>
              <a:r>
                <a:rPr lang="en-US" sz="1900" dirty="0" smtClean="0"/>
                <a:t>interest</a:t>
              </a:r>
              <a:r>
                <a:rPr lang="en-US" sz="1900" dirty="0"/>
                <a:t>. After 1 year the value of his investment </a:t>
              </a:r>
              <a:r>
                <a:rPr lang="en-US" sz="1900" dirty="0" smtClean="0"/>
                <a:t/>
              </a:r>
              <a:br>
                <a:rPr lang="en-US" sz="1900" dirty="0" smtClean="0"/>
              </a:br>
              <a:r>
                <a:rPr lang="en-US" sz="1900" dirty="0" smtClean="0"/>
                <a:t>was </a:t>
              </a:r>
              <a:r>
                <a:rPr lang="en-US" sz="1900" dirty="0"/>
                <a:t>£2775.</a:t>
              </a:r>
            </a:p>
            <a:p>
              <a:pPr marL="457200" indent="-457200">
                <a:spcAft>
                  <a:spcPts val="0"/>
                </a:spcAft>
                <a:buFont typeface="+mj-lt"/>
                <a:buAutoNum type="alphaLcPeriod" startAt="3"/>
                <a:tabLst>
                  <a:tab pos="8177213" algn="r"/>
                </a:tabLst>
              </a:pPr>
              <a:r>
                <a:rPr lang="en-US" sz="1900" dirty="0" smtClean="0"/>
                <a:t>Work </a:t>
              </a:r>
              <a:r>
                <a:rPr lang="en-US" sz="1900" dirty="0"/>
                <a:t>out the amount of money that Hamish invested. </a:t>
              </a:r>
              <a:r>
                <a:rPr lang="en-US" sz="1900" dirty="0" smtClean="0"/>
                <a:t>	</a:t>
              </a:r>
              <a:r>
                <a:rPr lang="en-US" sz="1900" b="1" dirty="0" smtClean="0"/>
                <a:t>(</a:t>
              </a:r>
              <a:r>
                <a:rPr lang="en-US" sz="1900" b="1" dirty="0"/>
                <a:t>5 marks)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216" y="1196752"/>
            <a:ext cx="565264" cy="565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9803" y="2885092"/>
            <a:ext cx="7231017" cy="161594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flipH="1">
            <a:off x="6012159" y="4581128"/>
            <a:ext cx="2651982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Q5c strategy hint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This is not the same as finding 5% of £2775 and then subtracting the answer from £2775.</a:t>
            </a:r>
          </a:p>
        </p:txBody>
      </p:sp>
    </p:spTree>
    <p:extLst>
      <p:ext uri="{BB962C8B-B14F-4D97-AF65-F5344CB8AC3E}">
        <p14:creationId xmlns:p14="http://schemas.microsoft.com/office/powerpoint/2010/main" val="182082497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19" y="1196752"/>
            <a:ext cx="5256585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2425" indent="-352425">
              <a:buClr>
                <a:srgbClr val="C00000"/>
              </a:buClr>
              <a:buFont typeface="+mj-lt"/>
              <a:buAutoNum type="arabicPeriod" startAt="6"/>
              <a:tabLst>
                <a:tab pos="25146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graph shows a company's profits over a 6-month period, </a:t>
            </a:r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3333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Between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which two months did the profit increase the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fastest? Explain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how the graph shows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this. </a:t>
            </a:r>
          </a:p>
          <a:p>
            <a:pPr marL="685800" lvl="1" indent="-3333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level of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profit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changed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over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this period.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Extend</a:t>
            </a:r>
            <a:endParaRPr lang="en-GB" b="1" dirty="0" smtClean="0"/>
          </a:p>
        </p:txBody>
      </p:sp>
      <p:sp>
        <p:nvSpPr>
          <p:cNvPr id="8" name="Rectangle 7"/>
          <p:cNvSpPr/>
          <p:nvPr/>
        </p:nvSpPr>
        <p:spPr>
          <a:xfrm flipH="1">
            <a:off x="251519" y="4966136"/>
            <a:ext cx="2685111" cy="163121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Use your answer to part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describe the rate of change over the rest of the period.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5046" y="3645024"/>
            <a:ext cx="240305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410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8558" y="1196752"/>
            <a:ext cx="8581914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7"/>
              <a:tabLst>
                <a:tab pos="2514600" algn="l"/>
              </a:tabLst>
            </a:pP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STEM / Problem-solving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As part of a science experiment, 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Michael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places different-sized spheres into a measuring 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jug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water. He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estimates the radius,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, of the spheres and measures the amount of water displaced,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. The table shows the results from his experiment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9625" lvl="1" indent="-35242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Draw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 scatter graph of 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Michaels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results, </a:t>
            </a:r>
            <a:endParaRPr lang="en-US" sz="2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9625" lvl="1" indent="-35242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Which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rule best describes the 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relationship between 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9625" lvl="1" indent="-35242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Write a formula for estimating the relationship between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9625" lvl="1" indent="-35242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Estimate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the amount of water displaced by a sphere with radius 16cm.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Extend</a:t>
            </a:r>
            <a:endParaRPr lang="en-GB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854" y="1196752"/>
            <a:ext cx="576626" cy="576626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048298"/>
              </p:ext>
            </p:extLst>
          </p:nvPr>
        </p:nvGraphicFramePr>
        <p:xfrm>
          <a:off x="238563" y="2924552"/>
          <a:ext cx="8581909" cy="76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99250"/>
                <a:gridCol w="728166"/>
                <a:gridCol w="591895"/>
                <a:gridCol w="671457"/>
                <a:gridCol w="591895"/>
                <a:gridCol w="591895"/>
                <a:gridCol w="864437"/>
                <a:gridCol w="671457"/>
                <a:gridCol w="671457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1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Radius,</a:t>
                      </a:r>
                      <a:r>
                        <a:rPr lang="en-US" sz="19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 </a:t>
                      </a:r>
                      <a:r>
                        <a:rPr lang="en-US" sz="19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(cm)</a:t>
                      </a:r>
                      <a:endParaRPr lang="en-US" sz="1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</a:t>
                      </a:r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1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displaced, </a:t>
                      </a:r>
                      <a:r>
                        <a:rPr lang="en-US" sz="19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US" sz="1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(liters)</a:t>
                      </a:r>
                      <a:endParaRPr lang="en-US" sz="1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</a:t>
                      </a:r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</a:t>
                      </a:r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</a:t>
                      </a:r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0.004</a:t>
                      </a:r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</a:t>
                      </a:r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0.38</a:t>
                      </a:r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325007" y="4653136"/>
            <a:ext cx="1297623" cy="79208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∝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4623143" y="4653136"/>
                <a:ext cx="1297623" cy="792088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i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∝</a:t>
                </a:r>
                <a:r>
                  <a:rPr lang="en-US" sz="28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r</m:t>
                        </m:r>
                      </m:den>
                    </m:f>
                  </m:oMath>
                </a14:m>
                <a:endParaRPr 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3143" y="4653136"/>
                <a:ext cx="1297623" cy="792088"/>
              </a:xfrm>
              <a:prstGeom prst="roundRect">
                <a:avLst/>
              </a:prstGeom>
              <a:blipFill rotWithShape="0">
                <a:blip r:embed="rId5"/>
                <a:stretch>
                  <a:fillRect b="-1481"/>
                </a:stretch>
              </a:blipFill>
              <a:ln w="28575">
                <a:solidFill>
                  <a:schemeClr val="accent3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/>
          <p:cNvSpPr/>
          <p:nvPr/>
        </p:nvSpPr>
        <p:spPr>
          <a:xfrm>
            <a:off x="1757719" y="4653136"/>
            <a:ext cx="1297623" cy="79208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∝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i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i="1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190431" y="4653136"/>
            <a:ext cx="1297623" cy="792088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∝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i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i="1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7488569" y="4653136"/>
                <a:ext cx="1297623" cy="792088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i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∝</a:t>
                </a:r>
                <a:r>
                  <a:rPr lang="en-US" sz="28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r</m:t>
                        </m:r>
                        <m:r>
                          <a:rPr lang="en-US" sz="2800" b="0" i="0" baseline="30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8569" y="4653136"/>
                <a:ext cx="1297623" cy="792088"/>
              </a:xfrm>
              <a:prstGeom prst="roundRect">
                <a:avLst/>
              </a:prstGeom>
              <a:blipFill rotWithShape="0">
                <a:blip r:embed="rId6"/>
                <a:stretch>
                  <a:fillRect l="-2294" b="-1481"/>
                </a:stretch>
              </a:blipFill>
              <a:ln w="28575">
                <a:solidFill>
                  <a:schemeClr val="accent3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18"/>
              <p:cNvSpPr/>
              <p:nvPr/>
            </p:nvSpPr>
            <p:spPr>
              <a:xfrm>
                <a:off x="6055855" y="4653136"/>
                <a:ext cx="1297623" cy="79208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i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∝</a:t>
                </a:r>
                <a:r>
                  <a:rPr lang="en-US" sz="28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r</m:t>
                        </m:r>
                        <m:r>
                          <a:rPr lang="en-US" sz="2800" b="0" i="0" baseline="30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ounded 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5855" y="4653136"/>
                <a:ext cx="1297623" cy="792088"/>
              </a:xfrm>
              <a:prstGeom prst="roundRect">
                <a:avLst/>
              </a:prstGeom>
              <a:blipFill rotWithShape="0">
                <a:blip r:embed="rId7"/>
                <a:stretch>
                  <a:fillRect l="-2294" b="-1481"/>
                </a:stretch>
              </a:blipFill>
              <a:ln w="28575"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661090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19 </a:t>
            </a:r>
            <a:r>
              <a:rPr lang="en-GB" sz="4000" dirty="0"/>
              <a:t>– </a:t>
            </a:r>
            <a:r>
              <a:rPr lang="en-GB" sz="4000" dirty="0" smtClean="0"/>
              <a:t>Prior Knowledge Check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588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tabLst>
                <a:tab pos="914400" algn="l"/>
                <a:tab pos="2514600" algn="l"/>
              </a:tabLst>
            </a:pPr>
            <a:r>
              <a:rPr lang="en-US" sz="2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Challenge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 startAt="11"/>
              <a:tabLst>
                <a:tab pos="914400" algn="l"/>
                <a:tab pos="25146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Any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number multiplied by its reciprocal is always equal to 1. For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example,</a:t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½ x 2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= 1</a:t>
            </a:r>
          </a:p>
          <a:p>
            <a:pPr marL="863600" lvl="1" indent="-4064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Pair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these numbers up so their product is 1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3600" lvl="1" indent="-4064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Write four more product pairs that equal 1.</a:t>
            </a:r>
          </a:p>
        </p:txBody>
      </p:sp>
      <p:sp>
        <p:nvSpPr>
          <p:cNvPr id="7" name="Rectangle 6"/>
          <p:cNvSpPr/>
          <p:nvPr/>
        </p:nvSpPr>
        <p:spPr>
          <a:xfrm flipH="1">
            <a:off x="251520" y="5764034"/>
            <a:ext cx="5204539" cy="76944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Q11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Convert the decimals into fractions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251520" y="3761164"/>
            <a:ext cx="5204539" cy="110799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>
              <a:tabLst>
                <a:tab pos="1150938" algn="l"/>
                <a:tab pos="2405063" algn="l"/>
                <a:tab pos="3657600" algn="l"/>
              </a:tabLst>
            </a:pP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	8	5	0.25</a:t>
            </a:r>
          </a:p>
          <a:p>
            <a:pPr>
              <a:tabLst>
                <a:tab pos="1150938" algn="l"/>
                <a:tab pos="2405063" algn="l"/>
                <a:tab pos="3657600" algn="l"/>
              </a:tabLst>
            </a:pP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	0.125	10	0.1</a:t>
            </a:r>
          </a:p>
          <a:p>
            <a:pPr>
              <a:tabLst>
                <a:tab pos="1150938" algn="l"/>
                <a:tab pos="2405063" algn="l"/>
                <a:tab pos="3657600" algn="l"/>
              </a:tabLst>
            </a:pP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	0.4	1.6	0.625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37753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38558" y="1196752"/>
                <a:ext cx="5269546" cy="56197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Clr>
                    <a:srgbClr val="C00000"/>
                  </a:buClr>
                  <a:buFont typeface="+mj-lt"/>
                  <a:buAutoNum type="arabicPeriod" startAt="8"/>
                  <a:tabLst>
                    <a:tab pos="2514600" algn="l"/>
                  </a:tabLst>
                </a:pPr>
                <a:r>
                  <a:rPr lang="en-US" sz="22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Problem-solving 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diagram shows the graph of </a:t>
                </a:r>
                <a:r>
                  <a:rPr lang="en-US" sz="2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f(</a:t>
                </a:r>
                <a:r>
                  <a:rPr lang="en-US" sz="2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b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graph intersects the </a:t>
                </a:r>
                <a:r>
                  <a:rPr lang="en-US" sz="2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-axis 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at points A (-2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0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), B (0, 0) 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C (2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0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). The 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graph intersects 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-axis 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at 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0).</a:t>
                </a:r>
                <a:b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US" sz="1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/>
                  <a:tabLst>
                    <a:tab pos="2514600" algn="l"/>
                  </a:tabLst>
                </a:pP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Write the 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-intercept 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of the 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graphs</a:t>
                </a:r>
                <a:endParaRPr lang="en-US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319213" lvl="2" indent="-404813">
                  <a:buClr>
                    <a:srgbClr val="C00000"/>
                  </a:buClr>
                  <a:buFont typeface="+mj-lt"/>
                  <a:buAutoNum type="romanLcPeriod"/>
                  <a:tabLst>
                    <a:tab pos="2514600" algn="l"/>
                  </a:tabLst>
                </a:pPr>
                <a:r>
                  <a:rPr lang="en-US" sz="2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= 4f(</a:t>
                </a:r>
                <a:r>
                  <a:rPr lang="en-US" sz="2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     </a:t>
                </a:r>
                <a:r>
                  <a:rPr lang="en-US" sz="2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ii.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2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= f(2</a:t>
                </a:r>
                <a:r>
                  <a:rPr lang="en-US" sz="2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endParaRPr lang="en-US" sz="22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319213" lvl="2" indent="-404813">
                  <a:buClr>
                    <a:srgbClr val="C00000"/>
                  </a:buClr>
                  <a:buFont typeface="+mj-lt"/>
                  <a:buAutoNum type="romanLcPeriod" startAt="3"/>
                  <a:tabLst>
                    <a:tab pos="1495425" algn="l"/>
                    <a:tab pos="2514600" algn="l"/>
                  </a:tabLst>
                </a:pPr>
                <a:r>
                  <a:rPr lang="en-US" sz="2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f(</a:t>
                </a:r>
                <a:r>
                  <a:rPr lang="en-US" sz="2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+ 5 </a:t>
                </a:r>
                <a:endParaRPr lang="en-US" sz="22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62013" lvl="1" indent="-404813">
                  <a:buClr>
                    <a:srgbClr val="C00000"/>
                  </a:buClr>
                  <a:buFont typeface="+mj-lt"/>
                  <a:buAutoNum type="alphaLcPeriod"/>
                  <a:tabLst>
                    <a:tab pos="1495425" algn="l"/>
                    <a:tab pos="2514600" algn="l"/>
                  </a:tabLst>
                </a:pP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Write 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US" sz="2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-intercepts 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of the graphs </a:t>
                </a:r>
                <a:endParaRPr lang="en-US" sz="22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319213" lvl="2" indent="-404813">
                  <a:buClr>
                    <a:srgbClr val="C00000"/>
                  </a:buClr>
                  <a:buFont typeface="+mj-lt"/>
                  <a:buAutoNum type="romanLcPeriod"/>
                  <a:tabLst>
                    <a:tab pos="2514600" algn="l"/>
                  </a:tabLst>
                </a:pPr>
                <a:r>
                  <a:rPr lang="en-US" sz="2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f(</a:t>
                </a:r>
                <a:r>
                  <a:rPr lang="en-US" sz="2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- 3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  </a:t>
                </a:r>
                <a:r>
                  <a:rPr lang="en-US" sz="2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ii.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2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a:rPr lang="en-US" sz="2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558" y="1196752"/>
                <a:ext cx="5269546" cy="5619744"/>
              </a:xfrm>
              <a:prstGeom prst="rect">
                <a:avLst/>
              </a:prstGeom>
              <a:blipFill rotWithShape="0">
                <a:blip r:embed="rId4"/>
                <a:stretch>
                  <a:fillRect l="-1272" t="-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Extend</a:t>
            </a:r>
            <a:endParaRPr lang="en-GB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838" y="1268760"/>
            <a:ext cx="576626" cy="5766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3263" y="2348880"/>
            <a:ext cx="1774841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6428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38558" y="1196752"/>
                <a:ext cx="5269546" cy="55041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Clr>
                    <a:srgbClr val="C00000"/>
                  </a:buClr>
                  <a:buFont typeface="+mj-lt"/>
                  <a:buAutoNum type="arabicPeriod" startAt="9"/>
                  <a:tabLst>
                    <a:tab pos="2514600" algn="l"/>
                  </a:tabLst>
                </a:pPr>
                <a:r>
                  <a:rPr lang="en-US" sz="24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Reasoning</a:t>
                </a:r>
                <a:r>
                  <a:rPr lang="en-US" sz="2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Here is the graph of </a:t>
                </a:r>
                <a:r>
                  <a:rPr lang="en-US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f(</a:t>
                </a:r>
                <a:r>
                  <a:rPr lang="en-US" sz="2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sin</a:t>
                </a:r>
                <a:r>
                  <a:rPr lang="en-US" sz="24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US" sz="2400" i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Clr>
                    <a:srgbClr val="C00000"/>
                  </a:buClr>
                  <a:buFont typeface="+mj-lt"/>
                  <a:buAutoNum type="arabicPeriod" startAt="9"/>
                  <a:tabLst>
                    <a:tab pos="2514600" algn="l"/>
                  </a:tabLst>
                </a:pPr>
                <a:endParaRPr lang="en-US" sz="24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Clr>
                    <a:srgbClr val="C00000"/>
                  </a:buClr>
                  <a:buFont typeface="+mj-lt"/>
                  <a:buAutoNum type="arabicPeriod" startAt="9"/>
                  <a:tabLst>
                    <a:tab pos="2514600" algn="l"/>
                  </a:tabLst>
                </a:pPr>
                <a:endParaRPr lang="en-US" sz="2400" i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Clr>
                    <a:srgbClr val="C00000"/>
                  </a:buClr>
                  <a:buFont typeface="+mj-lt"/>
                  <a:buAutoNum type="arabicPeriod" startAt="9"/>
                  <a:tabLst>
                    <a:tab pos="2514600" algn="l"/>
                  </a:tabLst>
                </a:pPr>
                <a:endParaRPr lang="en-US" sz="24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Clr>
                    <a:srgbClr val="C00000"/>
                  </a:buClr>
                  <a:buFont typeface="+mj-lt"/>
                  <a:buAutoNum type="arabicPeriod" startAt="9"/>
                  <a:tabLst>
                    <a:tab pos="2514600" algn="l"/>
                  </a:tabLst>
                </a:pPr>
                <a:endParaRPr lang="en-US" sz="2400" i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Clr>
                    <a:srgbClr val="C00000"/>
                  </a:buClr>
                  <a:buFont typeface="+mj-lt"/>
                  <a:buAutoNum type="arabicPeriod" startAt="9"/>
                  <a:tabLst>
                    <a:tab pos="2514600" algn="l"/>
                  </a:tabLst>
                </a:pPr>
                <a:endParaRPr lang="en-US" sz="24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Clr>
                    <a:srgbClr val="C00000"/>
                  </a:buClr>
                  <a:buFont typeface="+mj-lt"/>
                  <a:buAutoNum type="arabicPeriod" startAt="9"/>
                  <a:tabLst>
                    <a:tab pos="2514600" algn="l"/>
                  </a:tabLst>
                </a:pPr>
                <a:endParaRPr lang="en-US" sz="2400" i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Clr>
                    <a:srgbClr val="C00000"/>
                  </a:buClr>
                  <a:tabLst>
                    <a:tab pos="2514600" algn="l"/>
                  </a:tabLst>
                </a:pPr>
                <a:endParaRPr lang="en-US" sz="24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/>
                  <a:tabLst>
                    <a:tab pos="2514600" algn="l"/>
                  </a:tabLst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Sketch the graph with equation </a:t>
                </a:r>
                <a:r>
                  <a:rPr lang="en-US" sz="2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f(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a:rPr lang="en-US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/>
                  <a:tabLst>
                    <a:tab pos="2514600" algn="l"/>
                  </a:tabLst>
                </a:pP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How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many solutions does the equation f(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a:rPr lang="en-US" sz="2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0.5 have in the range 0 &lt; </a:t>
                </a:r>
                <a:r>
                  <a:rPr lang="en-US" sz="2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&lt;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360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558" y="1196752"/>
                <a:ext cx="5269546" cy="5504199"/>
              </a:xfrm>
              <a:prstGeom prst="rect">
                <a:avLst/>
              </a:prstGeom>
              <a:blipFill rotWithShape="0">
                <a:blip r:embed="rId4"/>
                <a:stretch>
                  <a:fillRect l="-1503" t="-775" r="-462" b="-1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Extend</a:t>
            </a:r>
            <a:endParaRPr lang="en-GB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838" y="1268760"/>
            <a:ext cx="576626" cy="5766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151" y="2060848"/>
            <a:ext cx="5254361" cy="236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4903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8558" y="1196752"/>
            <a:ext cx="526954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indent="-509588">
              <a:buClr>
                <a:srgbClr val="C00000"/>
              </a:buClr>
              <a:buFont typeface="+mj-lt"/>
              <a:buAutoNum type="arabicPeriod" startAt="10"/>
              <a:tabLst>
                <a:tab pos="2514600" algn="l"/>
              </a:tabLst>
            </a:pP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Reasoning</a:t>
            </a:r>
            <a:r>
              <a:rPr lang="en-US" sz="2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f(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- 8</a:t>
            </a: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coordinates of the points where 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f(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) intersects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-axis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minimum value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Sketch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graph of</a:t>
            </a:r>
          </a:p>
          <a:p>
            <a:pPr marL="1376363" lvl="2" indent="-514350">
              <a:buClr>
                <a:srgbClr val="C00000"/>
              </a:buClr>
              <a:buFont typeface="+mj-lt"/>
              <a:buAutoNum type="romanLcPeriod"/>
              <a:tabLst>
                <a:tab pos="2743200" algn="l"/>
              </a:tabLst>
            </a:pP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f(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) 	</a:t>
            </a:r>
          </a:p>
          <a:p>
            <a:pPr marL="1376363" lvl="2" indent="-514350">
              <a:buClr>
                <a:srgbClr val="C00000"/>
              </a:buClr>
              <a:buFont typeface="+mj-lt"/>
              <a:buAutoNum type="romanLcPeriod"/>
              <a:tabLst>
                <a:tab pos="2743200" algn="l"/>
              </a:tabLst>
            </a:pP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- 2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6363" lvl="2" indent="-514350">
              <a:buClr>
                <a:srgbClr val="C00000"/>
              </a:buClr>
              <a:buFont typeface="+mj-lt"/>
              <a:buAutoNum type="romanLcPeriod" startAt="3"/>
              <a:tabLst>
                <a:tab pos="2743200" algn="l"/>
              </a:tabLst>
            </a:pP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= (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  <a:r>
              <a:rPr lang="en-US" sz="2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2(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+ 1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) - 8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Extend</a:t>
            </a:r>
            <a:endParaRPr lang="en-GB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838" y="1268760"/>
            <a:ext cx="576626" cy="5766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flipH="1">
            <a:off x="251520" y="5506922"/>
            <a:ext cx="5204539" cy="492443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Q10a </a:t>
            </a: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Factorise </a:t>
            </a:r>
            <a:r>
              <a:rPr lang="en-US" sz="25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251520" y="6093296"/>
            <a:ext cx="5204539" cy="477054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Q10b </a:t>
            </a: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the </a:t>
            </a:r>
            <a:r>
              <a:rPr lang="en-US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square.</a:t>
            </a:r>
            <a:endParaRPr lang="en-US" sz="2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10873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8558" y="1196752"/>
            <a:ext cx="526954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1025" indent="-581025">
              <a:buClr>
                <a:srgbClr val="C00000"/>
              </a:buClr>
              <a:buFont typeface="+mj-lt"/>
              <a:buAutoNum type="arabicPeriod" startAt="11"/>
              <a:tabLst>
                <a:tab pos="2514600" algn="l"/>
              </a:tabLst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expression </a:t>
            </a:r>
            <a:r>
              <a:rPr lang="en-US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+ 5 can be written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the form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7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38225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the values of </a:t>
            </a: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and b.</a:t>
            </a:r>
          </a:p>
          <a:p>
            <a:pPr marL="1038225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Sketch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the graph </a:t>
            </a: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038225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the same axes sketch the graph </a:t>
            </a: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+ 5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Extend</a:t>
            </a:r>
            <a:endParaRPr lang="en-GB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838" y="1268760"/>
            <a:ext cx="576626" cy="5766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flipH="1">
            <a:off x="251520" y="4509120"/>
            <a:ext cx="5204539" cy="201593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Q11 </a:t>
            </a: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written in the form </a:t>
            </a:r>
            <a:r>
              <a:rPr lang="en-US" sz="25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(</a:t>
            </a:r>
            <a:r>
              <a:rPr lang="en-US" sz="25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a)</a:t>
            </a:r>
            <a:r>
              <a:rPr lang="en-US" sz="25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you can use the values of 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transform the curve y = </a:t>
            </a:r>
            <a:r>
              <a:rPr lang="en-US" sz="25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You can do this in two steps.</a:t>
            </a:r>
          </a:p>
        </p:txBody>
      </p:sp>
    </p:spTree>
    <p:extLst>
      <p:ext uri="{BB962C8B-B14F-4D97-AF65-F5344CB8AC3E}">
        <p14:creationId xmlns:p14="http://schemas.microsoft.com/office/powerpoint/2010/main" val="14220214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8558" y="1196752"/>
            <a:ext cx="526954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1025" indent="-581025">
              <a:buClr>
                <a:srgbClr val="C00000"/>
              </a:buClr>
              <a:buFont typeface="+mj-lt"/>
              <a:buAutoNum type="arabicPeriod" startAt="12"/>
              <a:tabLst>
                <a:tab pos="2514600" algn="l"/>
              </a:tabLst>
            </a:pPr>
            <a:r>
              <a:rPr lang="en-US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Problem-solving</a:t>
            </a:r>
            <a:r>
              <a:rPr lang="en-US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The diagram shows the graph of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sin (</a:t>
            </a: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cx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Use the graph to find the values of </a:t>
            </a: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Extend</a:t>
            </a:r>
            <a:endParaRPr lang="en-GB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838" y="1268760"/>
            <a:ext cx="576626" cy="5766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546" y="2564904"/>
            <a:ext cx="5211570" cy="274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5290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8558" y="1196752"/>
            <a:ext cx="52695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1025" indent="-581025">
              <a:buClr>
                <a:srgbClr val="C00000"/>
              </a:buClr>
              <a:buFont typeface="+mj-lt"/>
              <a:buAutoNum type="arabicPeriod" startAt="13"/>
              <a:tabLst>
                <a:tab pos="2514600" algn="l"/>
              </a:tabLst>
            </a:pPr>
            <a:r>
              <a:rPr lang="en-US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Problem-solving</a:t>
            </a:r>
            <a:r>
              <a:rPr lang="en-US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diagram shows the graphs of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7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and C</a:t>
            </a:r>
            <a:r>
              <a:rPr lang="en-US" sz="27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7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is the graph of </a:t>
            </a: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f(</a:t>
            </a:r>
            <a:r>
              <a:rPr lang="en-US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the equation of C</a:t>
            </a:r>
            <a:r>
              <a:rPr lang="en-US" sz="27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in function form.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Extend</a:t>
            </a:r>
            <a:endParaRPr lang="en-GB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838" y="1268760"/>
            <a:ext cx="576626" cy="5766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1575" y="3809889"/>
            <a:ext cx="3323513" cy="278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0962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38558" y="1196752"/>
                <a:ext cx="5269546" cy="5458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81025" indent="-581025">
                  <a:buClr>
                    <a:srgbClr val="C00000"/>
                  </a:buClr>
                  <a:buFont typeface="+mj-lt"/>
                  <a:buAutoNum type="arabicPeriod" startAt="14"/>
                  <a:tabLst>
                    <a:tab pos="2514600" algn="l"/>
                  </a:tabLst>
                </a:pPr>
                <a:r>
                  <a:rPr lang="en-US" sz="26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Problem-solving</a:t>
                </a:r>
                <a:r>
                  <a:rPr lang="en-US" sz="26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Here is the graph of </a:t>
                </a:r>
                <a:r>
                  <a:rPr lang="en-US" sz="2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f(</a:t>
                </a:r>
                <a:r>
                  <a:rPr lang="en-US" sz="2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den>
                    </m:f>
                  </m:oMath>
                </a14:m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US" sz="2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/>
                  <a:tabLst>
                    <a:tab pos="2514600" algn="l"/>
                  </a:tabLst>
                </a:pP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Draw the graph of 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= f(</a:t>
                </a:r>
                <a:r>
                  <a:rPr lang="en-US" sz="2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+ 2) - 3 </a:t>
                </a:r>
                <a:endParaRPr lang="en-US" sz="2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/>
                  <a:tabLst>
                    <a:tab pos="2514600" algn="l"/>
                  </a:tabLst>
                </a:pP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Write 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equations of the two asymptotes.</a:t>
                </a:r>
                <a:endParaRPr lang="en-US" sz="2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558" y="1196752"/>
                <a:ext cx="5269546" cy="5458610"/>
              </a:xfrm>
              <a:prstGeom prst="rect">
                <a:avLst/>
              </a:prstGeom>
              <a:blipFill rotWithShape="0">
                <a:blip r:embed="rId4"/>
                <a:stretch>
                  <a:fillRect l="-1734" t="-1004" b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Extend</a:t>
            </a:r>
            <a:endParaRPr lang="en-GB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838" y="1268760"/>
            <a:ext cx="576626" cy="5766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8535" y="2270755"/>
            <a:ext cx="2779409" cy="267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4942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8558" y="1196752"/>
            <a:ext cx="526954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1025" indent="-581025">
              <a:buClr>
                <a:srgbClr val="C00000"/>
              </a:buClr>
              <a:buFont typeface="+mj-lt"/>
              <a:buAutoNum type="arabicPeriod" startAt="15"/>
              <a:tabLst>
                <a:tab pos="25146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At the start of an experiment, the count rate of a sample of the radioactive substance nobelium-259 is 840 counts per second.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radioactive decay for nobelium-259 can be modelled by the iterative equation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t+1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½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where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count rate and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time in hours.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Calculate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count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rate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after 3 hours.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Extend</a:t>
            </a:r>
            <a:endParaRPr lang="en-GB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838" y="1268760"/>
            <a:ext cx="576626" cy="5766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flipH="1">
            <a:off x="251520" y="6166465"/>
            <a:ext cx="5204539" cy="43088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Q15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</a:t>
            </a:r>
            <a:r>
              <a:rPr lang="en-US" sz="22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840. After 3 hours, </a:t>
            </a:r>
            <a:r>
              <a:rPr lang="en-US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3.</a:t>
            </a:r>
          </a:p>
        </p:txBody>
      </p:sp>
      <p:pic>
        <p:nvPicPr>
          <p:cNvPr id="2050" name="Picture 2" descr="Image result for nobelium-25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0653" y="4364187"/>
            <a:ext cx="1663944" cy="170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58172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8558" y="1196752"/>
            <a:ext cx="5269546" cy="423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indent="-509588">
              <a:buClr>
                <a:srgbClr val="C00000"/>
              </a:buClr>
              <a:buFont typeface="+mj-lt"/>
              <a:buAutoNum type="arabicPeriod" startAt="16"/>
              <a:tabLst>
                <a:tab pos="2514600" algn="l"/>
              </a:tabLst>
            </a:pPr>
            <a:r>
              <a:rPr lang="en-US" sz="2470" dirty="0">
                <a:latin typeface="Arial" panose="020B0604020202020204" pitchFamily="34" charset="0"/>
                <a:cs typeface="Arial" panose="020B0604020202020204" pitchFamily="34" charset="0"/>
              </a:rPr>
              <a:t>Barry invests some money in a long-term savings account. The value of his investment after </a:t>
            </a:r>
            <a:r>
              <a:rPr lang="en-US" sz="247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70" dirty="0">
                <a:latin typeface="Arial" panose="020B0604020202020204" pitchFamily="34" charset="0"/>
                <a:cs typeface="Arial" panose="020B0604020202020204" pitchFamily="34" charset="0"/>
              </a:rPr>
              <a:t> years can be modelled by the iterative equation 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7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t + 1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0" dirty="0">
                <a:latin typeface="Arial" panose="020B0604020202020204" pitchFamily="34" charset="0"/>
                <a:cs typeface="Arial" panose="020B0604020202020204" pitchFamily="34" charset="0"/>
              </a:rPr>
              <a:t>= 1.06 </a:t>
            </a:r>
            <a:r>
              <a:rPr lang="en-US" sz="247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7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US" sz="2470" dirty="0">
                <a:latin typeface="Arial" panose="020B0604020202020204" pitchFamily="34" charset="0"/>
                <a:cs typeface="Arial" panose="020B0604020202020204" pitchFamily="34" charset="0"/>
              </a:rPr>
              <a:t>two years the value of his investment is £16854 </a:t>
            </a:r>
            <a:endParaRPr lang="en-US" sz="247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470" dirty="0">
                <a:latin typeface="Arial" panose="020B0604020202020204" pitchFamily="34" charset="0"/>
                <a:cs typeface="Arial" panose="020B0604020202020204" pitchFamily="34" charset="0"/>
              </a:rPr>
              <a:t>the value of his investment after 3 years, </a:t>
            </a:r>
            <a:endParaRPr lang="en-US" sz="247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470" dirty="0">
                <a:latin typeface="Arial" panose="020B0604020202020204" pitchFamily="34" charset="0"/>
                <a:cs typeface="Arial" panose="020B0604020202020204" pitchFamily="34" charset="0"/>
              </a:rPr>
              <a:t>the value of his </a:t>
            </a:r>
            <a:r>
              <a:rPr lang="en-US" sz="2470" dirty="0" smtClean="0">
                <a:latin typeface="Arial" panose="020B0604020202020204" pitchFamily="34" charset="0"/>
                <a:cs typeface="Arial" panose="020B0604020202020204" pitchFamily="34" charset="0"/>
              </a:rPr>
              <a:t>initial </a:t>
            </a:r>
            <a:r>
              <a:rPr lang="en-US" sz="2470" dirty="0">
                <a:latin typeface="Arial" panose="020B0604020202020204" pitchFamily="34" charset="0"/>
                <a:cs typeface="Arial" panose="020B0604020202020204" pitchFamily="34" charset="0"/>
              </a:rPr>
              <a:t>investment.</a:t>
            </a:r>
            <a:endParaRPr lang="en-US" sz="247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Extend</a:t>
            </a:r>
            <a:endParaRPr lang="en-GB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838" y="1268760"/>
            <a:ext cx="576626" cy="5766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flipH="1">
            <a:off x="251520" y="5694347"/>
            <a:ext cx="5256584" cy="83099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Q16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Work backwards to find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baseline="-25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</a:t>
            </a:r>
            <a:r>
              <a:rPr lang="en-US" sz="24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26199320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738205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Knowledge Check</a:t>
            </a:r>
            <a:endParaRPr lang="en-GB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11091005"/>
                  </p:ext>
                </p:extLst>
              </p:nvPr>
            </p:nvGraphicFramePr>
            <p:xfrm>
              <a:off x="179511" y="1112953"/>
              <a:ext cx="8705081" cy="5484399"/>
            </p:xfrm>
            <a:graphic>
              <a:graphicData uri="http://schemas.openxmlformats.org/drawingml/2006/table">
                <a:tbl>
                  <a:tblPr firstRow="1" bandRow="1">
                    <a:effectLst/>
                    <a:tableStyleId>{5940675A-B579-460E-94D1-54222C63F5DA}</a:tableStyleId>
                  </a:tblPr>
                  <a:tblGrid>
                    <a:gridCol w="8705081"/>
                  </a:tblGrid>
                  <a:tr h="443839">
                    <a:tc>
                      <a:txBody>
                        <a:bodyPr/>
                        <a:lstStyle/>
                        <a:p>
                          <a:r>
                            <a:rPr lang="en-US" sz="230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19 – Knowledge Check</a:t>
                          </a:r>
                          <a:endParaRPr lang="en-US" sz="23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R="1463040"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</a:tr>
                  <a:tr h="5040560">
                    <a:tc>
                      <a:txBody>
                        <a:bodyPr/>
                        <a:lstStyle/>
                        <a:p>
                          <a:pPr marL="4572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ebdings" panose="05030102010509060703" pitchFamily="18" charset="2"/>
                            <a:buChar char=""/>
                            <a:tabLst/>
                            <a:defRPr/>
                          </a:pP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When a graph of two quantities is a </a:t>
                          </a:r>
                          <a:b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straight line through the origin,</a:t>
                          </a:r>
                          <a:r>
                            <a:rPr lang="en-US" sz="2300" b="0" i="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one </a:t>
                          </a:r>
                          <a:b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quantity is directly proportional to </a:t>
                          </a:r>
                          <a:b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other.</a:t>
                          </a:r>
                        </a:p>
                        <a:p>
                          <a:pPr marL="4572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ebdings" panose="05030102010509060703" pitchFamily="18" charset="2"/>
                            <a:buChar char=""/>
                            <a:tabLst/>
                            <a:defRPr/>
                          </a:pP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symbol </a:t>
                          </a:r>
                          <a:r>
                            <a:rPr lang="en-US" sz="2300" dirty="0" smtClean="0"/>
                            <a:t>∝</a:t>
                          </a: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means 'is directly proportional to'. </a:t>
                          </a:r>
                        </a:p>
                        <a:p>
                          <a:pPr marL="4572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ebdings" panose="05030102010509060703" pitchFamily="18" charset="2"/>
                            <a:buChar char=""/>
                            <a:tabLst/>
                            <a:defRPr/>
                          </a:pP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If </a:t>
                          </a:r>
                          <a:r>
                            <a:rPr lang="en-US" sz="230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is directly proportional to </a:t>
                          </a:r>
                          <a:r>
                            <a:rPr lang="en-US" sz="230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:r>
                            <a:rPr lang="en-US" sz="230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300" dirty="0" smtClean="0"/>
                            <a:t>∝ </a:t>
                          </a:r>
                          <a:r>
                            <a:rPr lang="en-US" sz="230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and </a:t>
                          </a:r>
                          <a:r>
                            <a:rPr lang="en-US" sz="230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:r>
                            <a:rPr lang="en-US" sz="2300" b="0" i="1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kx</a:t>
                          </a: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where </a:t>
                          </a:r>
                          <a:r>
                            <a:rPr lang="en-US" sz="230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is a</a:t>
                          </a:r>
                          <a:r>
                            <a:rPr lang="en-US" sz="2300" b="0" i="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number, called the </a:t>
                          </a:r>
                          <a:r>
                            <a:rPr lang="en-US" sz="2300" b="1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constant of proportionality</a:t>
                          </a: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 </a:t>
                          </a:r>
                        </a:p>
                        <a:p>
                          <a:pPr marL="4572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ebdings" panose="05030102010509060703" pitchFamily="18" charset="2"/>
                            <a:buChar char=""/>
                            <a:tabLst/>
                            <a:defRPr/>
                          </a:pP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Where </a:t>
                          </a:r>
                          <a:r>
                            <a:rPr lang="en-US" sz="230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is the constant of proportionality: </a:t>
                          </a:r>
                        </a:p>
                        <a:p>
                          <a:pPr marL="914400" marR="0" lvl="0" indent="-404813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Courier New" panose="02070309020205020404" pitchFamily="49" charset="0"/>
                            <a:buChar char="o"/>
                            <a:tabLst/>
                            <a:defRPr/>
                          </a:pP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if </a:t>
                          </a:r>
                          <a:r>
                            <a:rPr lang="en-US" sz="230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is proportional to the square of </a:t>
                          </a:r>
                          <a:r>
                            <a:rPr lang="en-US" sz="230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then </a:t>
                          </a:r>
                          <a:r>
                            <a:rPr lang="en-US" sz="230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300" dirty="0" smtClean="0"/>
                            <a:t>∝</a:t>
                          </a: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30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300" b="0" i="0" baseline="30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and y = </a:t>
                          </a:r>
                          <a:r>
                            <a:rPr lang="en-US" sz="230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kx</a:t>
                          </a:r>
                          <a:r>
                            <a:rPr lang="en-US" sz="2300" b="0" i="0" baseline="30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pPr marL="914400" marR="0" lvl="0" indent="-404813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Courier New" panose="02070309020205020404" pitchFamily="49" charset="0"/>
                            <a:buChar char="o"/>
                            <a:tabLst/>
                            <a:defRPr/>
                          </a:pP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if </a:t>
                          </a:r>
                          <a:r>
                            <a:rPr lang="en-US" sz="230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is proportional to the cube of </a:t>
                          </a:r>
                          <a:r>
                            <a:rPr lang="en-US" sz="230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then y </a:t>
                          </a:r>
                          <a:r>
                            <a:rPr lang="en-US" sz="2300" dirty="0" smtClean="0"/>
                            <a:t>∝</a:t>
                          </a: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x</a:t>
                          </a:r>
                          <a:r>
                            <a:rPr lang="en-US" sz="2300" b="0" i="0" baseline="30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and </a:t>
                          </a:r>
                          <a:r>
                            <a:rPr lang="en-US" sz="230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:r>
                            <a:rPr lang="en-US" sz="230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kx</a:t>
                          </a:r>
                          <a:r>
                            <a:rPr lang="en-US" sz="2300" b="0" i="0" baseline="30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pPr marL="914400" marR="0" lvl="0" indent="-404813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Courier New" panose="02070309020205020404" pitchFamily="49" charset="0"/>
                            <a:buChar char="o"/>
                            <a:tabLst/>
                            <a:defRPr/>
                          </a:pP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if </a:t>
                          </a:r>
                          <a:r>
                            <a:rPr lang="en-US" sz="230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is proportional to the square root of </a:t>
                          </a:r>
                          <a:r>
                            <a:rPr lang="en-US" sz="230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then y </a:t>
                          </a:r>
                          <a:r>
                            <a:rPr lang="en-US" sz="2300" dirty="0" smtClean="0"/>
                            <a:t>∝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23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3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and  </a:t>
                          </a:r>
                          <a:r>
                            <a:rPr lang="en-US" sz="230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:r>
                            <a:rPr lang="en-US" sz="230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23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3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23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...</a:t>
                          </a:r>
                        </a:p>
                      </a:txBody>
                      <a:tcPr marR="1463040"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11091005"/>
                  </p:ext>
                </p:extLst>
              </p:nvPr>
            </p:nvGraphicFramePr>
            <p:xfrm>
              <a:off x="179511" y="1112953"/>
              <a:ext cx="8705081" cy="5484399"/>
            </p:xfrm>
            <a:graphic>
              <a:graphicData uri="http://schemas.openxmlformats.org/drawingml/2006/table">
                <a:tbl>
                  <a:tblPr firstRow="1" bandRow="1">
                    <a:effectLst/>
                    <a:tableStyleId>{5940675A-B579-460E-94D1-54222C63F5DA}</a:tableStyleId>
                  </a:tblPr>
                  <a:tblGrid>
                    <a:gridCol w="8705081"/>
                  </a:tblGrid>
                  <a:tr h="443839">
                    <a:tc>
                      <a:txBody>
                        <a:bodyPr/>
                        <a:lstStyle/>
                        <a:p>
                          <a:r>
                            <a:rPr lang="en-US" sz="230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19 – Knowledge Check</a:t>
                          </a:r>
                          <a:endParaRPr lang="en-US" sz="23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R="1463040"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</a:tr>
                  <a:tr h="50405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R="1463040"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10" t="-9662" r="-420" b="-217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9" name="TextBox 8"/>
          <p:cNvSpPr txBox="1"/>
          <p:nvPr/>
        </p:nvSpPr>
        <p:spPr>
          <a:xfrm>
            <a:off x="7443173" y="1702549"/>
            <a:ext cx="144142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19.1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275856" y="1988840"/>
            <a:ext cx="417646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443173" y="3356992"/>
            <a:ext cx="144142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19.1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347864" y="3715291"/>
            <a:ext cx="417646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2352" y="1628800"/>
            <a:ext cx="1249234" cy="124923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443173" y="4365104"/>
            <a:ext cx="144142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19.1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347864" y="4723403"/>
            <a:ext cx="417646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86038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19.1 </a:t>
            </a:r>
            <a:r>
              <a:rPr lang="en-GB" sz="4000" dirty="0"/>
              <a:t>– </a:t>
            </a:r>
            <a:r>
              <a:rPr lang="en-GB" sz="4000" dirty="0" smtClean="0"/>
              <a:t>Direct Proportion</a:t>
            </a:r>
            <a:endParaRPr lang="en-GB" sz="36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651030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Page 588</a:t>
            </a:r>
            <a:endParaRPr lang="en-GB" sz="1300" b="1" dirty="0"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810332"/>
              </p:ext>
            </p:extLst>
          </p:nvPr>
        </p:nvGraphicFramePr>
        <p:xfrm>
          <a:off x="251518" y="1268760"/>
          <a:ext cx="8568952" cy="493776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42238"/>
                <a:gridCol w="306036"/>
                <a:gridCol w="1296144"/>
                <a:gridCol w="4824534"/>
              </a:tblGrid>
              <a:tr h="541395">
                <a:tc gridSpan="2">
                  <a:txBody>
                    <a:bodyPr/>
                    <a:lstStyle/>
                    <a:p>
                      <a:r>
                        <a:rPr kumimoji="0" lang="en-US" sz="32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Objectives</a:t>
                      </a:r>
                      <a:endParaRPr kumimoji="0" lang="en-US" sz="3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 Learn This?</a:t>
                      </a:r>
                      <a:endParaRPr lang="en-US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978885">
                <a:tc gridSpan="3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Write and use equations to solve problems involving direct proportion.</a:t>
                      </a:r>
                      <a:endParaRPr lang="en-US" sz="3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Direct proportion is used to calculate exchange rates and compare prices of goods from different countries.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447464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Fluency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4493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3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 x and y in direct </a:t>
                      </a:r>
                      <a:br>
                        <a:rPr lang="en-US" sz="3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3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proportion? How can </a:t>
                      </a:r>
                      <a:br>
                        <a:rPr lang="en-US" sz="3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3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tell?</a:t>
                      </a:r>
                      <a:endParaRPr lang="en-US" sz="3000" i="0" baseline="30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239283" y="6198462"/>
            <a:ext cx="8581188" cy="4708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6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246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246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Homework, practice and support: Higher </a:t>
            </a:r>
            <a:r>
              <a:rPr lang="en-US" sz="246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19.1</a:t>
            </a:r>
            <a:endParaRPr lang="en-US" sz="246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785270"/>
              </p:ext>
            </p:extLst>
          </p:nvPr>
        </p:nvGraphicFramePr>
        <p:xfrm>
          <a:off x="5076058" y="4797152"/>
          <a:ext cx="3600398" cy="115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2126"/>
                <a:gridCol w="864096"/>
                <a:gridCol w="792088"/>
                <a:gridCol w="792088"/>
              </a:tblGrid>
              <a:tr h="2775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544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819723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620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738205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Knowledge Check</a:t>
            </a:r>
            <a:endParaRPr lang="en-GB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29333843"/>
                  </p:ext>
                </p:extLst>
              </p:nvPr>
            </p:nvGraphicFramePr>
            <p:xfrm>
              <a:off x="179511" y="1112953"/>
              <a:ext cx="8705081" cy="5528691"/>
            </p:xfrm>
            <a:graphic>
              <a:graphicData uri="http://schemas.openxmlformats.org/drawingml/2006/table">
                <a:tbl>
                  <a:tblPr firstRow="1" bandRow="1">
                    <a:effectLst/>
                    <a:tableStyleId>{5940675A-B579-460E-94D1-54222C63F5DA}</a:tableStyleId>
                  </a:tblPr>
                  <a:tblGrid>
                    <a:gridCol w="8705081"/>
                  </a:tblGrid>
                  <a:tr h="443839">
                    <a:tc>
                      <a:txBody>
                        <a:bodyPr/>
                        <a:lstStyle/>
                        <a:p>
                          <a:r>
                            <a:rPr lang="en-US" sz="240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19 – Knowledge Check</a:t>
                          </a:r>
                          <a:endParaRPr lang="en-US" sz="24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R="1463040"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</a:tr>
                  <a:tr h="5040560">
                    <a:tc>
                      <a:txBody>
                        <a:bodyPr/>
                        <a:lstStyle/>
                        <a:p>
                          <a:pPr marL="4572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ebdings" panose="05030102010509060703" pitchFamily="18" charset="2"/>
                            <a:buChar char=""/>
                            <a:tabLst/>
                            <a:defRPr/>
                          </a:pPr>
                          <a:r>
                            <a:rPr lang="en-US" sz="28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When </a:t>
                          </a:r>
                          <a:r>
                            <a:rPr lang="en-US" sz="280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8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is inversely proportional to </a:t>
                          </a:r>
                          <a:r>
                            <a:rPr lang="en-US" sz="280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8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:br>
                            <a:rPr lang="en-US" sz="28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r>
                            <a:rPr lang="en-US" sz="28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 </a:t>
                          </a:r>
                          <a:r>
                            <a:rPr lang="en-US" sz="2800" dirty="0" smtClean="0"/>
                            <a:t>∝</a:t>
                          </a:r>
                          <a:r>
                            <a:rPr lang="en-US" sz="28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x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and </a:t>
                          </a:r>
                          <a:r>
                            <a:rPr lang="en-US" sz="280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8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k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x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/>
                          </a:r>
                          <a:br>
                            <a:rPr lang="en-US" sz="28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r>
                            <a:rPr lang="en-US" sz="28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/>
                          </a:r>
                          <a:br>
                            <a:rPr lang="en-US" sz="28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endParaRPr lang="en-US" sz="2800" b="0" i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4572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ebdings" panose="05030102010509060703" pitchFamily="18" charset="2"/>
                            <a:buChar char=""/>
                            <a:tabLst/>
                            <a:defRPr/>
                          </a:pPr>
                          <a:r>
                            <a:rPr lang="en-US" sz="28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 solve problems involving proportion: </a:t>
                          </a:r>
                        </a:p>
                        <a:p>
                          <a:pPr marL="9144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Courier New" panose="02070309020205020404" pitchFamily="49" charset="0"/>
                            <a:buChar char="o"/>
                            <a:tabLst/>
                            <a:defRPr/>
                          </a:pPr>
                          <a:r>
                            <a:rPr lang="en-US" sz="28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write the statement of proportionality </a:t>
                          </a:r>
                        </a:p>
                        <a:p>
                          <a:pPr marL="9144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Courier New" panose="02070309020205020404" pitchFamily="49" charset="0"/>
                            <a:buChar char="o"/>
                            <a:tabLst/>
                            <a:defRPr/>
                          </a:pPr>
                          <a:r>
                            <a:rPr lang="en-US" sz="28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write the formula</a:t>
                          </a:r>
                        </a:p>
                        <a:p>
                          <a:pPr marL="9144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Courier New" panose="02070309020205020404" pitchFamily="49" charset="0"/>
                            <a:buChar char="o"/>
                            <a:tabLst/>
                            <a:defRPr/>
                          </a:pPr>
                          <a:r>
                            <a:rPr lang="en-US" sz="28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substitute given values into the formula to find the solution.</a:t>
                          </a:r>
                        </a:p>
                        <a:p>
                          <a:pPr marL="4572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ebdings" panose="05030102010509060703" pitchFamily="18" charset="2"/>
                            <a:buChar char=""/>
                            <a:tabLst/>
                            <a:defRPr/>
                          </a:pPr>
                          <a:r>
                            <a:rPr lang="en-US" sz="28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Expressions of the form </a:t>
                          </a:r>
                          <a:r>
                            <a:rPr lang="en-US" sz="280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800" b="0" i="0" baseline="30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8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or </a:t>
                          </a:r>
                          <a:r>
                            <a:rPr lang="en-US" sz="280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800" b="0" i="0" baseline="30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-x</a:t>
                          </a:r>
                          <a:r>
                            <a:rPr lang="en-US" sz="28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where </a:t>
                          </a:r>
                          <a:r>
                            <a:rPr lang="en-US" sz="280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8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&gt; 1, are called </a:t>
                          </a:r>
                          <a:r>
                            <a:rPr lang="en-US" sz="2800" b="1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exponential functions.</a:t>
                          </a:r>
                        </a:p>
                      </a:txBody>
                      <a:tcPr marR="1463040"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29333843"/>
                  </p:ext>
                </p:extLst>
              </p:nvPr>
            </p:nvGraphicFramePr>
            <p:xfrm>
              <a:off x="179511" y="1112953"/>
              <a:ext cx="8705081" cy="5528691"/>
            </p:xfrm>
            <a:graphic>
              <a:graphicData uri="http://schemas.openxmlformats.org/drawingml/2006/table">
                <a:tbl>
                  <a:tblPr firstRow="1" bandRow="1">
                    <a:effectLst/>
                    <a:tableStyleId>{5940675A-B579-460E-94D1-54222C63F5DA}</a:tableStyleId>
                  </a:tblPr>
                  <a:tblGrid>
                    <a:gridCol w="8705081"/>
                  </a:tblGrid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19 – Knowledge Check</a:t>
                          </a:r>
                          <a:endParaRPr lang="en-US" sz="24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R="1463040"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</a:tr>
                  <a:tr h="507149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R="1463040"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10" t="-9724" r="-420" b="-3361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9" name="TextBox 8"/>
          <p:cNvSpPr txBox="1"/>
          <p:nvPr/>
        </p:nvSpPr>
        <p:spPr>
          <a:xfrm>
            <a:off x="7443173" y="1774557"/>
            <a:ext cx="144142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19.3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275856" y="2060848"/>
            <a:ext cx="417646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443173" y="3718773"/>
            <a:ext cx="144142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19.3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347864" y="4077072"/>
            <a:ext cx="417646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43173" y="5877272"/>
            <a:ext cx="144142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19.4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347864" y="6235571"/>
            <a:ext cx="417646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6495" y="2117771"/>
            <a:ext cx="1531112" cy="153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3994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620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738205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Knowledge Check</a:t>
            </a:r>
            <a:endParaRPr lang="en-GB" b="1" dirty="0" smtClean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906726"/>
              </p:ext>
            </p:extLst>
          </p:nvPr>
        </p:nvGraphicFramePr>
        <p:xfrm>
          <a:off x="179511" y="1112953"/>
          <a:ext cx="8705081" cy="557784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8705081"/>
              </a:tblGrid>
              <a:tr h="443839">
                <a:tc>
                  <a:txBody>
                    <a:bodyPr/>
                    <a:lstStyle/>
                    <a:p>
                      <a:r>
                        <a:rPr lang="en-US" sz="24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– Knowledge Check</a:t>
                      </a:r>
                      <a:endParaRPr lang="en-US" sz="2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463040"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5040560">
                <a:tc>
                  <a:txBody>
                    <a:bodyPr/>
                    <a:lstStyle/>
                    <a:p>
                      <a:pPr marL="514350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graph of an exponential function has one of these shapes</a:t>
                      </a:r>
                      <a:b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18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514350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Exponential graphs intersect the </a:t>
                      </a:r>
                      <a:r>
                        <a:rPr lang="en-US" sz="2400" b="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-axis at (0,1) because a</a:t>
                      </a:r>
                      <a:r>
                        <a:rPr lang="en-US" sz="2400" b="0" i="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1 for all values of </a:t>
                      </a:r>
                      <a:r>
                        <a:rPr lang="en-US" sz="2400" b="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514350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tangent to a curved graph is a straight line that touches the graph at a point. The gradient at a point on a curve is the gradient of the tangent at that point.</a:t>
                      </a:r>
                    </a:p>
                  </a:txBody>
                  <a:tcPr marR="1463040"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443173" y="1774557"/>
            <a:ext cx="144142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19.3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275856" y="2060848"/>
            <a:ext cx="417646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443173" y="4510861"/>
            <a:ext cx="144142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19.4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347864" y="4869160"/>
            <a:ext cx="417646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43173" y="5589240"/>
            <a:ext cx="144142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19.5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347864" y="5947539"/>
            <a:ext cx="417646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113" y="2419115"/>
            <a:ext cx="7303215" cy="201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2425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620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738205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Knowledge Check</a:t>
            </a:r>
            <a:endParaRPr lang="en-GB" b="1" dirty="0" smtClean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497850"/>
              </p:ext>
            </p:extLst>
          </p:nvPr>
        </p:nvGraphicFramePr>
        <p:xfrm>
          <a:off x="179511" y="1052736"/>
          <a:ext cx="8705081" cy="5628415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8705081"/>
              </a:tblGrid>
              <a:tr h="412696">
                <a:tc>
                  <a:txBody>
                    <a:bodyPr/>
                    <a:lstStyle/>
                    <a:p>
                      <a:r>
                        <a:rPr lang="en-US" sz="24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– Knowledge Check</a:t>
                      </a:r>
                      <a:endParaRPr lang="en-US" sz="2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3108960"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5171215">
                <a:tc>
                  <a:txBody>
                    <a:bodyPr/>
                    <a:lstStyle/>
                    <a:p>
                      <a:pPr marL="398463" marR="0" lvl="0" indent="-3984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208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straight line that connects two points on a curve is called a </a:t>
                      </a:r>
                      <a:r>
                        <a:rPr lang="en-US" sz="208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chord</a:t>
                      </a:r>
                      <a:r>
                        <a:rPr lang="en-US" sz="208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The gradient of the chord gives the average rate of change and can be used to find the average rate of change between two points.</a:t>
                      </a:r>
                    </a:p>
                    <a:p>
                      <a:pPr marL="398463" marR="0" lvl="0" indent="-3984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208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area under a velocity-time graph shows the displacement, or distance from the starting point. To estimate the area under a part of a curved graph, draw a chord between the two points you are interested in, and straight lines down to the horizontal axis to create a trapezium. The area of the trapezium is an estimate for the area under this part of the graph</a:t>
                      </a:r>
                    </a:p>
                  </a:txBody>
                  <a:tcPr marR="3749040"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884368" y="1556792"/>
            <a:ext cx="1008112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19.5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07904" y="1843083"/>
            <a:ext cx="417646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884367" y="5733256"/>
            <a:ext cx="1000225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19.5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707904" y="6381328"/>
            <a:ext cx="417646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2414" y="1907536"/>
            <a:ext cx="2195930" cy="21496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8415" y="4021094"/>
            <a:ext cx="2199929" cy="230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2129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621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738205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Knowledge Check</a:t>
            </a:r>
            <a:endParaRPr lang="en-GB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76279473"/>
                  </p:ext>
                </p:extLst>
              </p:nvPr>
            </p:nvGraphicFramePr>
            <p:xfrm>
              <a:off x="187399" y="1124744"/>
              <a:ext cx="8705081" cy="5484399"/>
            </p:xfrm>
            <a:graphic>
              <a:graphicData uri="http://schemas.openxmlformats.org/drawingml/2006/table">
                <a:tbl>
                  <a:tblPr firstRow="1" bandRow="1">
                    <a:effectLst/>
                    <a:tableStyleId>{5940675A-B579-460E-94D1-54222C63F5DA}</a:tableStyleId>
                  </a:tblPr>
                  <a:tblGrid>
                    <a:gridCol w="8705081"/>
                  </a:tblGrid>
                  <a:tr h="412696">
                    <a:tc>
                      <a:txBody>
                        <a:bodyPr/>
                        <a:lstStyle/>
                        <a:p>
                          <a:r>
                            <a:rPr lang="en-US" sz="240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19 – Knowledge Check</a:t>
                          </a:r>
                          <a:endParaRPr lang="en-US" sz="24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R="3108960"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</a:tr>
                  <a:tr h="5027199">
                    <a:tc>
                      <a:txBody>
                        <a:bodyPr/>
                        <a:lstStyle/>
                        <a:p>
                          <a:pPr marL="398463" marR="0" lvl="0" indent="-398463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ebdings" panose="05030102010509060703" pitchFamily="18" charset="2"/>
                            <a:buChar char=""/>
                            <a:tabLst/>
                            <a:defRPr/>
                          </a:pPr>
                          <a:r>
                            <a:rPr lang="en-US" sz="24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The graph of </a:t>
                          </a:r>
                          <a:r>
                            <a:rPr lang="en-US" sz="2400" b="0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</a:t>
                          </a:r>
                          <a:r>
                            <a:rPr lang="en-US" sz="24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= f(</a:t>
                          </a:r>
                          <a:r>
                            <a:rPr lang="en-US" sz="2400" b="0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  <a:r>
                            <a:rPr lang="en-US" sz="24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 is transformed into the graph of: </a:t>
                          </a:r>
                        </a:p>
                        <a:p>
                          <a:pPr marL="800100" marR="0" lvl="0" indent="-398463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Courier New" panose="02070309020205020404" pitchFamily="49" charset="0"/>
                            <a:buChar char="o"/>
                            <a:tabLst/>
                            <a:defRPr/>
                          </a:pPr>
                          <a:r>
                            <a:rPr lang="en-US" sz="2400" b="0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</a:t>
                          </a:r>
                          <a:r>
                            <a:rPr lang="en-US" sz="24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= f(</a:t>
                          </a:r>
                          <a:r>
                            <a:rPr lang="en-US" sz="2400" b="0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  <a:r>
                            <a:rPr lang="en-US" sz="24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 + </a:t>
                          </a:r>
                          <a:r>
                            <a:rPr lang="en-US" sz="2400" b="0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</a:t>
                          </a:r>
                          <a:r>
                            <a:rPr lang="en-US" sz="24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by a translation of a units parallel to the </a:t>
                          </a:r>
                          <a:r>
                            <a:rPr lang="en-US" sz="2400" b="0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</a:t>
                          </a:r>
                          <a:r>
                            <a:rPr lang="en-US" sz="24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-axis</a:t>
                          </a:r>
                          <a:r>
                            <a:rPr lang="en-US" sz="2400" b="0" i="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or a translation by </a:t>
                          </a:r>
                          <a:r>
                            <a:rPr lang="en-US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noBar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lang="en-US" sz="2400" b="0" i="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800100" marR="0" lvl="0" indent="-398463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Courier New" panose="02070309020205020404" pitchFamily="49" charset="0"/>
                            <a:buChar char="o"/>
                            <a:tabLst/>
                            <a:defRPr/>
                          </a:pPr>
                          <a:r>
                            <a:rPr lang="en-US" sz="2400" b="0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</a:t>
                          </a:r>
                          <a:r>
                            <a:rPr lang="en-US" sz="24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= f(</a:t>
                          </a:r>
                          <a:r>
                            <a:rPr lang="en-US" sz="2400" b="0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  <a:r>
                            <a:rPr lang="en-US" sz="24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+ </a:t>
                          </a:r>
                          <a:r>
                            <a:rPr lang="en-US" sz="2400" b="0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</a:t>
                          </a:r>
                          <a:r>
                            <a:rPr lang="en-US" sz="24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 by a translation of -</a:t>
                          </a:r>
                          <a:r>
                            <a:rPr lang="en-US" sz="2400" b="0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</a:t>
                          </a:r>
                          <a:r>
                            <a:rPr lang="en-US" sz="24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units parallel to the </a:t>
                          </a:r>
                          <a:r>
                            <a:rPr lang="en-US" sz="2400" b="0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  <a:r>
                            <a:rPr lang="en-US" sz="24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-axis or a translation by </a:t>
                          </a:r>
                          <a:r>
                            <a:rPr lang="en-US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noBar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lang="en-US" sz="2400" b="0" i="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800100" marR="0" lvl="0" indent="-398463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Courier New" panose="02070309020205020404" pitchFamily="49" charset="0"/>
                            <a:buChar char="o"/>
                            <a:tabLst/>
                            <a:defRPr/>
                          </a:pPr>
                          <a:r>
                            <a:rPr lang="en-US" sz="2400" b="0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</a:t>
                          </a:r>
                          <a:r>
                            <a:rPr lang="en-US" sz="24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= f(-</a:t>
                          </a:r>
                          <a:r>
                            <a:rPr lang="en-US" sz="2400" b="0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  <a:r>
                            <a:rPr lang="en-US" sz="24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 by a reflection in the </a:t>
                          </a:r>
                          <a:r>
                            <a:rPr lang="en-US" sz="2400" b="0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</a:t>
                          </a:r>
                          <a:r>
                            <a:rPr lang="en-US" sz="24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-axis.</a:t>
                          </a:r>
                        </a:p>
                        <a:p>
                          <a:pPr marL="800100" marR="0" lvl="0" indent="-398463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Courier New" panose="02070309020205020404" pitchFamily="49" charset="0"/>
                            <a:buChar char="o"/>
                            <a:tabLst/>
                            <a:defRPr/>
                          </a:pPr>
                          <a:r>
                            <a:rPr lang="en-US" sz="2400" b="0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</a:t>
                          </a:r>
                          <a:r>
                            <a:rPr lang="en-US" sz="24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= -f(</a:t>
                          </a:r>
                          <a:r>
                            <a:rPr lang="en-US" sz="2400" b="0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  <a:r>
                            <a:rPr lang="en-US" sz="24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 by a reflection in the </a:t>
                          </a:r>
                          <a:r>
                            <a:rPr lang="en-US" sz="2400" b="0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  <a:r>
                            <a:rPr lang="en-US" sz="24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-axis.</a:t>
                          </a:r>
                        </a:p>
                        <a:p>
                          <a:pPr marL="800100" marR="0" lvl="0" indent="-398463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Courier New" panose="02070309020205020404" pitchFamily="49" charset="0"/>
                            <a:buChar char="o"/>
                            <a:tabLst/>
                            <a:defRPr/>
                          </a:pPr>
                          <a:r>
                            <a:rPr lang="en-US" sz="24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 = </a:t>
                          </a:r>
                          <a:r>
                            <a:rPr lang="en-US" sz="2400" b="0" i="1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</a:t>
                          </a:r>
                          <a:r>
                            <a:rPr lang="en-US" sz="2400" b="0" i="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</a:t>
                          </a:r>
                          <a:r>
                            <a:rPr lang="en-US" sz="24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</a:t>
                          </a:r>
                          <a:r>
                            <a:rPr lang="en-US" sz="2400" b="0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  <a:r>
                            <a:rPr lang="en-US" sz="24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 by a stretch of scale factor a parallel to the </a:t>
                          </a:r>
                          <a:r>
                            <a:rPr lang="en-US" sz="2400" b="0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</a:t>
                          </a:r>
                          <a:r>
                            <a:rPr lang="en-US" sz="24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-axis.</a:t>
                          </a:r>
                        </a:p>
                        <a:p>
                          <a:pPr marL="800100" marR="0" lvl="0" indent="-398463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Courier New" panose="02070309020205020404" pitchFamily="49" charset="0"/>
                            <a:buChar char="o"/>
                            <a:tabLst/>
                            <a:defRPr/>
                          </a:pPr>
                          <a:r>
                            <a:rPr lang="en-US" sz="2400" b="0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</a:t>
                          </a:r>
                          <a:r>
                            <a:rPr lang="en-US" sz="24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 f(</a:t>
                          </a:r>
                          <a:r>
                            <a:rPr lang="en-US" sz="2400" b="0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</a:t>
                          </a:r>
                          <a:r>
                            <a:rPr lang="en-US" sz="24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x) by a stretch of scale factor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8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7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parallel to the </a:t>
                          </a:r>
                          <a:r>
                            <a:rPr lang="en-US" sz="2400" b="0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  <a:r>
                            <a:rPr lang="en-US" sz="24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-axis</a:t>
                          </a:r>
                        </a:p>
                      </a:txBody>
                      <a:tcPr marR="1828800"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76279473"/>
                  </p:ext>
                </p:extLst>
              </p:nvPr>
            </p:nvGraphicFramePr>
            <p:xfrm>
              <a:off x="187399" y="1124744"/>
              <a:ext cx="8705081" cy="5484399"/>
            </p:xfrm>
            <a:graphic>
              <a:graphicData uri="http://schemas.openxmlformats.org/drawingml/2006/table">
                <a:tbl>
                  <a:tblPr firstRow="1" bandRow="1">
                    <a:effectLst/>
                    <a:tableStyleId>{5940675A-B579-460E-94D1-54222C63F5DA}</a:tableStyleId>
                  </a:tblPr>
                  <a:tblGrid>
                    <a:gridCol w="8705081"/>
                  </a:tblGrid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19 – Knowledge Check</a:t>
                          </a:r>
                          <a:endParaRPr lang="en-US" sz="24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R="3108960"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</a:tr>
                  <a:tr h="502719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R="1828800"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10" t="-9806" r="-420" b="-230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9" name="TextBox 8"/>
          <p:cNvSpPr txBox="1"/>
          <p:nvPr/>
        </p:nvSpPr>
        <p:spPr>
          <a:xfrm>
            <a:off x="7382054" y="2350621"/>
            <a:ext cx="1510426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19.6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15792" y="2708920"/>
            <a:ext cx="417646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82055" y="6023029"/>
            <a:ext cx="1502538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19.7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771800" y="6311061"/>
            <a:ext cx="461025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74166" y="3070701"/>
            <a:ext cx="1510426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19.6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707904" y="3356992"/>
            <a:ext cx="417646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82054" y="3862789"/>
            <a:ext cx="1510426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19.7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292080" y="4149080"/>
            <a:ext cx="2600176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382054" y="4582869"/>
            <a:ext cx="1510426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19.7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292080" y="4869160"/>
            <a:ext cx="2600176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37069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621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738205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Knowledge Check</a:t>
            </a:r>
            <a:endParaRPr lang="en-GB" b="1" dirty="0" smtClean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099206"/>
              </p:ext>
            </p:extLst>
          </p:nvPr>
        </p:nvGraphicFramePr>
        <p:xfrm>
          <a:off x="187399" y="1052736"/>
          <a:ext cx="8705081" cy="5628415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8705081"/>
              </a:tblGrid>
              <a:tr h="412696">
                <a:tc>
                  <a:txBody>
                    <a:bodyPr/>
                    <a:lstStyle/>
                    <a:p>
                      <a:r>
                        <a:rPr lang="en-US" sz="24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– Knowledge Check</a:t>
                      </a:r>
                      <a:endParaRPr lang="en-US" sz="2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51712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None/>
                        <a:tabLst/>
                        <a:defRPr/>
                      </a:pPr>
                      <a: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Write down a word that describes how you feel: a before 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eriod"/>
                        <a:tabLst/>
                        <a:defRPr/>
                      </a:pPr>
                      <a: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maths test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eriod"/>
                        <a:tabLst/>
                        <a:defRPr/>
                      </a:pPr>
                      <a: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during a maths test (when you know how to answer a question) 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eriod"/>
                        <a:tabLst/>
                        <a:defRPr/>
                      </a:pPr>
                      <a: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during a maths test (when you don't immediately know </a:t>
                      </a:r>
                      <a:b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to answer a question) 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eriod"/>
                        <a:tabLst/>
                        <a:defRPr/>
                      </a:pPr>
                      <a: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 a maths test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eriod"/>
                        <a:tabLst/>
                        <a:defRPr/>
                      </a:pPr>
                      <a: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discuss with a classmate what you could do to change </a:t>
                      </a:r>
                      <a:b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en-US" sz="3600" b="1" i="0" kern="12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</a:t>
                      </a:r>
                      <a: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feelings to </a:t>
                      </a:r>
                      <a:r>
                        <a:rPr lang="en-US" sz="3600" b="1" i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</a:t>
                      </a:r>
                      <a: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feelings.</a:t>
                      </a:r>
                      <a:b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24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 flipH="1">
            <a:off x="179512" y="5315143"/>
            <a:ext cx="8727370" cy="135421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You might choose one of these (or a different word): OK, worried, excited, happy, </a:t>
            </a:r>
            <a:r>
              <a:rPr lang="en-US" sz="2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focussed</a:t>
            </a: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panicked, calm. </a:t>
            </a:r>
            <a:r>
              <a:rPr lang="en-US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Beside </a:t>
            </a: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word, draw a face to show if it is a good or a bad feeling</a:t>
            </a:r>
            <a:r>
              <a:rPr lang="en-US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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lowchart: Delay 18"/>
          <p:cNvSpPr/>
          <p:nvPr/>
        </p:nvSpPr>
        <p:spPr>
          <a:xfrm flipH="1">
            <a:off x="8491102" y="1508416"/>
            <a:ext cx="401378" cy="3806727"/>
          </a:xfrm>
          <a:prstGeom prst="flowChartDelay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05035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621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Unit Test</a:t>
            </a:r>
            <a:endParaRPr lang="en-GB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5724128" y="1829137"/>
            <a:ext cx="3056020" cy="476821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251519" y="1829137"/>
            <a:ext cx="544458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rgbClr val="C00000"/>
              </a:buClr>
              <a:buFont typeface="+mj-lt"/>
              <a:buAutoNum type="arabicPeriod"/>
              <a:tabLst>
                <a:tab pos="2514600" algn="l"/>
                <a:tab pos="5257800" algn="r"/>
              </a:tabLs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time,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(in seconds), it takes a water heater to boil some water is directly proportional to the mass of water,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(in kg), in the water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heater.</a:t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250, 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= 600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  <a:tab pos="5257800" algn="r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when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= 400.</a:t>
            </a:r>
          </a:p>
          <a:p>
            <a:pPr lvl="1">
              <a:buClr>
                <a:srgbClr val="C00000"/>
              </a:buClr>
              <a:tabLst>
                <a:tab pos="2514600" algn="l"/>
                <a:tab pos="5257800" algn="r"/>
              </a:tabLs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time,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(in seconds), it takes a water heater to boil a constant mass of water is inversely proportional to the power,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(in watts), of the water heater.</a:t>
            </a:r>
          </a:p>
          <a:p>
            <a:pPr lvl="1">
              <a:buClr>
                <a:srgbClr val="C00000"/>
              </a:buClr>
              <a:tabLst>
                <a:tab pos="2514600" algn="l"/>
                <a:tab pos="5257800" algn="r"/>
              </a:tabLs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= 1400,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= 360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3 marks)</a:t>
            </a:r>
          </a:p>
          <a:p>
            <a:pPr marL="914400" lvl="1" indent="-457200" algn="r">
              <a:buClr>
                <a:srgbClr val="C00000"/>
              </a:buClr>
              <a:buFont typeface="+mj-lt"/>
              <a:buAutoNum type="alphaLcPeriod" startAt="2"/>
              <a:tabLst>
                <a:tab pos="2514600" algn="l"/>
                <a:tab pos="5257800" algn="r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value of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when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= 900.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3 marks)</a:t>
            </a:r>
            <a:endParaRPr lang="en-US" sz="2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968329"/>
              </p:ext>
            </p:extLst>
          </p:nvPr>
        </p:nvGraphicFramePr>
        <p:xfrm>
          <a:off x="251518" y="1254656"/>
          <a:ext cx="8568952" cy="51816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376266"/>
                <a:gridCol w="6192686"/>
              </a:tblGrid>
              <a:tr h="330484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 Unit Test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 how you did on your Student Progression Chart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844824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5722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621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Unit Test</a:t>
            </a:r>
            <a:endParaRPr lang="en-GB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51519" y="1196752"/>
                <a:ext cx="5256585" cy="21736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Clr>
                    <a:srgbClr val="C00000"/>
                  </a:buClr>
                  <a:buFont typeface="+mj-lt"/>
                  <a:buAutoNum type="arabicPeriod" startAt="2"/>
                  <a:tabLst>
                    <a:tab pos="2514600" algn="l"/>
                    <a:tab pos="5257800" algn="r"/>
                  </a:tabLst>
                </a:pPr>
                <a:r>
                  <a:rPr lang="en-US" sz="2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Write the letters of the graphs that could have equations</a:t>
                </a:r>
              </a:p>
              <a:p>
                <a:pPr marL="857250" lvl="1" indent="-40005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  <a:tab pos="5257800" algn="r"/>
                  </a:tabLst>
                </a:pPr>
                <a:r>
                  <a:rPr lang="en-US" sz="25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– 3</a:t>
                </a:r>
                <a:r>
                  <a:rPr lang="en-US" sz="25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– 2	</a:t>
                </a:r>
                <a:r>
                  <a:rPr lang="en-US" sz="25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2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25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-2</a:t>
                </a:r>
                <a:r>
                  <a:rPr lang="en-US" sz="25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5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 startAt="3"/>
                  <a:tabLst>
                    <a:tab pos="2743200" algn="l"/>
                    <a:tab pos="5257800" algn="r"/>
                  </a:tabLst>
                </a:pPr>
                <a:r>
                  <a:rPr lang="en-US" sz="25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5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den>
                    </m:f>
                  </m:oMath>
                </a14:m>
                <a:r>
                  <a:rPr lang="en-US" sz="2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 startAt="3"/>
                  <a:tabLst>
                    <a:tab pos="2743200" algn="l"/>
                    <a:tab pos="5086350" algn="r"/>
                    <a:tab pos="5257800" algn="r"/>
                  </a:tabLst>
                </a:pPr>
                <a:r>
                  <a:rPr lang="en-US" sz="25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3</a:t>
                </a:r>
                <a:r>
                  <a:rPr lang="en-US" sz="25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		</a:t>
                </a:r>
                <a:r>
                  <a:rPr lang="en-US" sz="25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(4 marks)</a:t>
                </a:r>
                <a:endParaRPr lang="en-US" sz="2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9" y="1196752"/>
                <a:ext cx="5256585" cy="2173672"/>
              </a:xfrm>
              <a:prstGeom prst="rect">
                <a:avLst/>
              </a:prstGeom>
              <a:blipFill rotWithShape="0">
                <a:blip r:embed="rId4"/>
                <a:stretch>
                  <a:fillRect l="-1622" t="-1961" r="-1854" b="-5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150" y="3370424"/>
            <a:ext cx="5287322" cy="322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5134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622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Unit Test</a:t>
            </a:r>
            <a:endParaRPr lang="en-GB" b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251519" y="1196752"/>
            <a:ext cx="5256585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rgbClr val="C00000"/>
              </a:buClr>
              <a:buFont typeface="+mj-lt"/>
              <a:buAutoNum type="arabicPeriod" startAt="3"/>
              <a:tabLst>
                <a:tab pos="2514600" algn="l"/>
                <a:tab pos="5257800" algn="r"/>
              </a:tabLst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The distance, </a:t>
            </a:r>
            <a:r>
              <a:rPr lang="en-US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travelled by a particle is directly proportional to the square of the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time taken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. When </a:t>
            </a: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= 40, </a:t>
            </a:r>
            <a:r>
              <a:rPr lang="en-US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= 30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  <a:tab pos="5257800" algn="r"/>
              </a:tabLst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a formula for A in terms of </a:t>
            </a:r>
            <a:r>
              <a:rPr lang="en-US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t.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 marks)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  <a:tab pos="5257800" algn="r"/>
              </a:tabLst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Calculate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the value of </a:t>
            </a:r>
            <a:r>
              <a:rPr lang="en-US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64.	</a:t>
            </a:r>
            <a:r>
              <a:rPr lang="en-US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 mark)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  <a:tab pos="5257800" algn="r"/>
              </a:tabLst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Calculate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the value of </a:t>
            </a: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when A =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12. Give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your answer correct to 3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significant figures. </a:t>
            </a:r>
          </a:p>
          <a:p>
            <a:pPr lvl="1" algn="r">
              <a:buClr>
                <a:srgbClr val="C00000"/>
              </a:buClr>
              <a:tabLst>
                <a:tab pos="2514600" algn="l"/>
                <a:tab pos="5257800" algn="r"/>
              </a:tabLst>
            </a:pPr>
            <a:r>
              <a:rPr lang="en-US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 mark)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6775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622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Unit Test</a:t>
            </a:r>
            <a:endParaRPr lang="en-GB" b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251520" y="1196752"/>
            <a:ext cx="525658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4"/>
              <a:tabLst>
                <a:tab pos="2514600" algn="l"/>
                <a:tab pos="5257800" algn="r"/>
              </a:tabLst>
            </a:pPr>
            <a:r>
              <a:rPr lang="en-US" sz="33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is inversely proportional to </a:t>
            </a:r>
            <a:r>
              <a:rPr lang="en-US" sz="3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3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. Given 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that </a:t>
            </a:r>
            <a:r>
              <a:rPr lang="en-US" sz="33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= 2.5 when </a:t>
            </a:r>
            <a:r>
              <a:rPr lang="en-US" sz="3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= 24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2514600" algn="l"/>
                <a:tab pos="5257800" algn="r"/>
              </a:tabLst>
            </a:pP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an expression for y in terms of </a:t>
            </a:r>
            <a:r>
              <a:rPr lang="en-US" sz="3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b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3 marks)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2514600" algn="l"/>
                <a:tab pos="5257800" algn="r"/>
              </a:tabLst>
            </a:pP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the value 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3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3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= 20 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1 mark)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2514600" algn="l"/>
                <a:tab pos="5257800" algn="r"/>
              </a:tabLst>
            </a:pP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a value 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3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= 1.6		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(1 mark)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4948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622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Unit Test</a:t>
            </a:r>
            <a:endParaRPr lang="en-GB" b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251520" y="1196752"/>
            <a:ext cx="525658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5"/>
              <a:tabLst>
                <a:tab pos="2514600" algn="l"/>
                <a:tab pos="5257800" algn="r"/>
              </a:tabLst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Reasoning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sketch shows the graph of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f(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maximum turning point at A has coordinates (-3,9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graph intersects the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-axis at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 (-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0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0).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coordinates of A, B and C for the graph of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  <a:tab pos="5257800" algn="r"/>
              </a:tabLst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-f(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	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  <a:tab pos="5257800" algn="r"/>
              </a:tabLst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f(-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3"/>
              <a:tabLst>
                <a:tab pos="2514600" algn="l"/>
                <a:tab pos="5257800" algn="r"/>
              </a:tabLst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f(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3"/>
              <a:tabLst>
                <a:tab pos="2514600" algn="l"/>
                <a:tab pos="5257800" algn="r"/>
              </a:tabLst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2f(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3"/>
              <a:tabLst>
                <a:tab pos="2514600" algn="l"/>
                <a:tab pos="5257800" algn="r"/>
              </a:tabLst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f(3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		</a:t>
            </a:r>
          </a:p>
          <a:p>
            <a:pPr lvl="1">
              <a:buClr>
                <a:srgbClr val="C00000"/>
              </a:buClr>
              <a:tabLst>
                <a:tab pos="2514600" algn="l"/>
                <a:tab pos="5257800" algn="r"/>
              </a:tabLst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 marks)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0731" y="4223274"/>
            <a:ext cx="2522458" cy="23740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2170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19.1 – Direct Proportion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589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48245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>
              <a:buClr>
                <a:srgbClr val="C00000"/>
              </a:buClr>
              <a:buFont typeface="+mj-lt"/>
              <a:buAutoNum type="arabicPeriod"/>
              <a:tabLst>
                <a:tab pos="914400" algn="l"/>
                <a:tab pos="25146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cost in direct proportion to the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quantity?</a:t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so, write an equation linking cost and quantity,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3600" lvl="1" indent="-4064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apples cost £4.20 and 15 apples cost £12.60.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3600" lvl="1" indent="-4064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500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Mb of data costs £47 and 50 Mb of data costs £6.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3600" lvl="1" indent="-4064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750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screws cost £12 and 1000 screws cost £14.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3600" lvl="1" indent="-4064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120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units of gas costs £40 and 80 units of gas costs £30.</a:t>
            </a:r>
          </a:p>
        </p:txBody>
      </p:sp>
      <p:sp>
        <p:nvSpPr>
          <p:cNvPr id="7" name="Rectangle 6"/>
          <p:cNvSpPr/>
          <p:nvPr/>
        </p:nvSpPr>
        <p:spPr>
          <a:xfrm flipH="1">
            <a:off x="251520" y="5301208"/>
            <a:ext cx="5204539" cy="43088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Compare ratios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: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quantity</a:t>
            </a:r>
          </a:p>
        </p:txBody>
      </p:sp>
      <p:sp>
        <p:nvSpPr>
          <p:cNvPr id="9" name="Rectangle 8"/>
          <p:cNvSpPr/>
          <p:nvPr/>
        </p:nvSpPr>
        <p:spPr>
          <a:xfrm flipH="1">
            <a:off x="251520" y="5805264"/>
            <a:ext cx="5204539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in this unit are targeted at the steps indicated.</a:t>
            </a:r>
          </a:p>
        </p:txBody>
      </p:sp>
      <p:sp>
        <p:nvSpPr>
          <p:cNvPr id="10" name="Flowchart: Delay 9"/>
          <p:cNvSpPr/>
          <p:nvPr/>
        </p:nvSpPr>
        <p:spPr>
          <a:xfrm flipH="1">
            <a:off x="5215019" y="1205698"/>
            <a:ext cx="365093" cy="4023502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16492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622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Unit Test</a:t>
            </a:r>
            <a:endParaRPr lang="en-GB" b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251520" y="1196752"/>
            <a:ext cx="855540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6"/>
              <a:tabLst>
                <a:tab pos="2514600" algn="l"/>
                <a:tab pos="5257800" algn="r"/>
              </a:tabLst>
            </a:pPr>
            <a:r>
              <a:rPr lang="en-US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Reasoning</a:t>
            </a:r>
            <a:r>
              <a:rPr lang="en-US" sz="23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velocity-time graph shows the first 60 seconds of a space shuttle flight. Time,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is measured in seconds. Velocity,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is measured in metres per second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8286750" algn="r"/>
              </a:tabLst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Calculate the average rate of acceleration between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= 40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= 50.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(3)</a:t>
            </a:r>
            <a:endParaRPr 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8286750" algn="r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Estimate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rate of acceleration at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= 30.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endParaRPr 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8286750" algn="r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Given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that the shuttle travelled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a straight line, estimate the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distance travelled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between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= 20 and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= 30.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endParaRPr 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216" y="1196752"/>
            <a:ext cx="565264" cy="565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93" y="4096185"/>
            <a:ext cx="2835584" cy="24811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4650" y="4077071"/>
            <a:ext cx="5575498" cy="250024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5491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623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Unit Test</a:t>
            </a:r>
            <a:endParaRPr lang="en-GB" b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251520" y="1196752"/>
            <a:ext cx="5256584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7"/>
              <a:tabLst>
                <a:tab pos="2514600" algn="l"/>
                <a:tab pos="5257800" algn="r"/>
              </a:tabLst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diagram shows a sketch of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= f(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Sketch the graphs of </a:t>
            </a:r>
            <a:endParaRPr lang="en-US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  <a:tab pos="5257800" algn="r"/>
              </a:tabLst>
            </a:pPr>
            <a:r>
              <a:rPr 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f(</a:t>
            </a:r>
            <a:r>
              <a:rPr 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-1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= 3f(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)	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216" y="1196752"/>
            <a:ext cx="565264" cy="5652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3150" y="2141129"/>
            <a:ext cx="2793325" cy="355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1400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623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Unit Test</a:t>
            </a:r>
            <a:endParaRPr lang="en-GB" b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251520" y="1196752"/>
            <a:ext cx="52565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rgbClr val="C00000"/>
              </a:buClr>
              <a:buFont typeface="+mj-lt"/>
              <a:buAutoNum type="arabicPeriod" startAt="8"/>
              <a:tabLst>
                <a:tab pos="2514600" algn="l"/>
                <a:tab pos="5257800" algn="r"/>
              </a:tabLst>
            </a:pP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Reasoning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The diagram shows a sketch of the curve 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5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sz="25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curve passes through the points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A(1,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12) and B(3,108).</a:t>
            </a:r>
          </a:p>
          <a:p>
            <a:pPr marL="800100" lvl="1" indent="-400050">
              <a:buClr>
                <a:srgbClr val="C00000"/>
              </a:buClr>
              <a:buFont typeface="+mj-lt"/>
              <a:buAutoNum type="alphaLcPeriod"/>
              <a:tabLst>
                <a:tab pos="2514600" algn="l"/>
                <a:tab pos="5257800" algn="r"/>
              </a:tabLst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the value of </a:t>
            </a:r>
          </a:p>
          <a:p>
            <a:pPr marL="1143000" lvl="2" indent="-342900">
              <a:buClr>
                <a:srgbClr val="C00000"/>
              </a:buClr>
              <a:buFont typeface="+mj-lt"/>
              <a:buAutoNum type="romanLcPeriod"/>
              <a:tabLst>
                <a:tab pos="2514600" algn="l"/>
                <a:tab pos="5257800" algn="r"/>
              </a:tabLst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a 	</a:t>
            </a:r>
            <a:r>
              <a:rPr lang="en-US" sz="2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(5 marks)</a:t>
            </a:r>
          </a:p>
          <a:p>
            <a:pPr marL="800100" lvl="1" indent="-400050">
              <a:buClr>
                <a:srgbClr val="C00000"/>
              </a:buClr>
              <a:buFont typeface="+mj-lt"/>
              <a:buAutoNum type="alphaLcPeriod"/>
              <a:tabLst>
                <a:tab pos="2514600" algn="l"/>
                <a:tab pos="5257800" algn="r"/>
              </a:tabLst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the value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marL="400050" lvl="1" algn="r">
              <a:buClr>
                <a:srgbClr val="C00000"/>
              </a:buClr>
              <a:tabLst>
                <a:tab pos="2514600" algn="l"/>
                <a:tab pos="5257800" algn="r"/>
              </a:tabLst>
            </a:pP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(1 mark)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216" y="1196752"/>
            <a:ext cx="565264" cy="565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996" y="3992166"/>
            <a:ext cx="3315948" cy="260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235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623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19 </a:t>
            </a:r>
            <a:r>
              <a:rPr lang="en-GB" dirty="0"/>
              <a:t>– </a:t>
            </a:r>
            <a:r>
              <a:rPr lang="en-US" dirty="0" smtClean="0"/>
              <a:t>Unit Test</a:t>
            </a:r>
            <a:endParaRPr lang="en-GB" b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179512" y="1124744"/>
            <a:ext cx="872737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tabLst>
                <a:tab pos="2514600" algn="l"/>
                <a:tab pos="5257800" algn="r"/>
              </a:tabLst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student answer</a:t>
            </a:r>
          </a:p>
          <a:p>
            <a:pPr marL="457200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  <a:tab pos="5257800" algn="r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key points to look for on a graph to help transform and sketch a curve correctly,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  <a:tab pos="5257800" algn="r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Which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key point has the student got incorrect?</a:t>
            </a:r>
          </a:p>
          <a:p>
            <a:pPr marL="457200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  <a:tab pos="5257800" algn="r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could they draw on the graph to help make sure they count correctly when transforming?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9512" y="3212976"/>
            <a:ext cx="5173611" cy="3470319"/>
            <a:chOff x="3465597" y="1089031"/>
            <a:chExt cx="5309150" cy="3470319"/>
          </a:xfrm>
        </p:grpSpPr>
        <p:sp>
          <p:nvSpPr>
            <p:cNvPr id="11" name="Round Diagonal Corner Rectangle 10"/>
            <p:cNvSpPr/>
            <p:nvPr/>
          </p:nvSpPr>
          <p:spPr>
            <a:xfrm>
              <a:off x="3465597" y="1089031"/>
              <a:ext cx="5309150" cy="3456384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ound Diagonal Corner Rectangle 11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50913" y="1666250"/>
              <a:ext cx="5197552" cy="28931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dirty="0" smtClean="0"/>
                <a:t>This is a graph of </a:t>
              </a:r>
              <a:br>
                <a:rPr lang="en-US" sz="2100" dirty="0" smtClean="0"/>
              </a:br>
              <a:r>
                <a:rPr lang="en-US" sz="2100" dirty="0" smtClean="0"/>
                <a:t>the function f(x)</a:t>
              </a:r>
              <a:endParaRPr lang="en-US" sz="2100" dirty="0"/>
            </a:p>
            <a:p>
              <a:pPr marL="342900" indent="-342900">
                <a:spcAft>
                  <a:spcPts val="0"/>
                </a:spcAft>
                <a:buClr>
                  <a:srgbClr val="C00000"/>
                </a:buClr>
                <a:buFont typeface="+mj-lt"/>
                <a:buAutoNum type="alphaLcPeriod"/>
                <a:tabLst>
                  <a:tab pos="4972050" algn="r"/>
                </a:tabLst>
              </a:pPr>
              <a:r>
                <a:rPr lang="en-US" sz="2100" dirty="0"/>
                <a:t>Sketch the curve </a:t>
              </a:r>
              <a:r>
                <a:rPr lang="en-US" sz="2100" dirty="0" smtClean="0"/>
                <a:t/>
              </a:r>
              <a:br>
                <a:rPr lang="en-US" sz="2100" dirty="0" smtClean="0"/>
              </a:br>
              <a:r>
                <a:rPr lang="en-US" sz="2100" dirty="0" smtClean="0"/>
                <a:t>of the </a:t>
              </a:r>
              <a:r>
                <a:rPr lang="en-US" sz="2100" dirty="0"/>
                <a:t>function </a:t>
              </a:r>
              <a:r>
                <a:rPr lang="en-US" sz="2100" dirty="0" smtClean="0"/>
                <a:t/>
              </a:r>
              <a:br>
                <a:rPr lang="en-US" sz="2100" dirty="0" smtClean="0"/>
              </a:br>
              <a:r>
                <a:rPr lang="en-US" sz="2100" dirty="0" smtClean="0"/>
                <a:t>y </a:t>
              </a:r>
              <a:r>
                <a:rPr lang="en-US" sz="2100" dirty="0"/>
                <a:t>= f(x + 2) </a:t>
              </a:r>
              <a:r>
                <a:rPr lang="en-US" sz="2100" dirty="0" smtClean="0"/>
                <a:t/>
              </a:r>
              <a:br>
                <a:rPr lang="en-US" sz="2100" dirty="0" smtClean="0"/>
              </a:br>
              <a:r>
                <a:rPr lang="en-US" sz="2100" b="1" dirty="0" smtClean="0"/>
                <a:t>(</a:t>
              </a:r>
              <a:r>
                <a:rPr lang="en-US" sz="2100" b="1" dirty="0"/>
                <a:t>2 marks</a:t>
              </a:r>
              <a:r>
                <a:rPr lang="en-US" sz="2100" b="1" dirty="0" smtClean="0"/>
                <a:t>)</a:t>
              </a:r>
              <a:br>
                <a:rPr lang="en-US" sz="2100" b="1" dirty="0" smtClean="0"/>
              </a:br>
              <a:endParaRPr lang="en-US" sz="1400" b="1" dirty="0"/>
            </a:p>
            <a:p>
              <a:pPr marL="342900" indent="-342900">
                <a:spcAft>
                  <a:spcPts val="0"/>
                </a:spcAft>
                <a:buClr>
                  <a:srgbClr val="C00000"/>
                </a:buClr>
                <a:buFont typeface="+mj-lt"/>
                <a:buAutoNum type="alphaLcPeriod"/>
                <a:tabLst>
                  <a:tab pos="4972050" algn="r"/>
                </a:tabLst>
              </a:pPr>
              <a:r>
                <a:rPr lang="en-US" sz="2100" dirty="0" smtClean="0"/>
                <a:t>Write </a:t>
              </a:r>
              <a:r>
                <a:rPr lang="en-US" sz="2100" dirty="0"/>
                <a:t>the coordinates of the new minimum point </a:t>
              </a:r>
              <a:r>
                <a:rPr lang="en-US" sz="2100" dirty="0" smtClean="0"/>
                <a:t>	</a:t>
              </a:r>
              <a:r>
                <a:rPr lang="en-US" sz="2100" b="1" dirty="0" smtClean="0"/>
                <a:t>(</a:t>
              </a:r>
              <a:r>
                <a:rPr lang="en-US" sz="2100" b="1" dirty="0"/>
                <a:t>1 mark)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1308" y="3790195"/>
            <a:ext cx="2538399" cy="19831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67515" y="3284984"/>
            <a:ext cx="3375992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tabLst>
                <a:tab pos="2514600" algn="l"/>
                <a:tab pos="5257800" algn="r"/>
              </a:tabLst>
            </a:pPr>
            <a:r>
              <a:rPr lang="en-US" sz="28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Student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answer</a:t>
            </a:r>
          </a:p>
          <a:p>
            <a:pPr marL="457200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  <a:tab pos="5257800" algn="r"/>
              </a:tabLst>
            </a:pPr>
            <a: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b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/>
            </a:r>
            <a:br>
              <a:rPr lang="en-US" sz="1600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endParaRPr lang="en-US" sz="2800" dirty="0" smtClean="0">
              <a:solidFill>
                <a:srgbClr val="0070C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  <a:tab pos="5257800" algn="r"/>
              </a:tabLst>
            </a:pPr>
            <a: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(-1, -3)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7428" y="3775985"/>
            <a:ext cx="2957777" cy="233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6885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19.1 – Direct Proportion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589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18232"/>
            <a:ext cx="856895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arenR" startAt="2"/>
              <a:tabLst>
                <a:tab pos="914400" algn="l"/>
                <a:tab pos="2514600" algn="l"/>
              </a:tabLst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 / Reasoning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tables show the price paid for different quantities of euros from two currency exchange websites in July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5338" lvl="1" indent="-338138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5146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Draw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scatter graph for both sets of information on the same axes,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5338" lvl="1" indent="-338138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5146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Draw a line of best fit for each set of data.</a:t>
            </a:r>
          </a:p>
          <a:p>
            <a:pPr marL="795338" lvl="1" indent="-338138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5146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formula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euros,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in terms of sterling,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1738" lvl="2" indent="-406400">
              <a:buClr>
                <a:srgbClr val="C00000"/>
              </a:buClr>
              <a:buFont typeface="+mj-lt"/>
              <a:buAutoNum type="romanLcPeriod"/>
              <a:tabLst>
                <a:tab pos="25146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travelcash.com	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ii. 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currencyexchange.co.uk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5338" lvl="1" indent="-338138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514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 Which currency exchange website offers the best value for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money? Explain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your answer.</a:t>
            </a:r>
          </a:p>
          <a:p>
            <a:pPr lvl="1">
              <a:buClr>
                <a:srgbClr val="C00000"/>
              </a:buClr>
              <a:tabLst>
                <a:tab pos="914400" algn="l"/>
                <a:tab pos="2514600" algn="l"/>
              </a:tabLst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 can you tell that two quantities are in direct proportion from their graph? How can you tell that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quantities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are in direct proportion from an equation?</a:t>
            </a:r>
          </a:p>
        </p:txBody>
      </p:sp>
      <p:sp>
        <p:nvSpPr>
          <p:cNvPr id="7" name="Rectangle 6"/>
          <p:cNvSpPr/>
          <p:nvPr/>
        </p:nvSpPr>
        <p:spPr>
          <a:xfrm flipH="1">
            <a:off x="6696236" y="6193332"/>
            <a:ext cx="2124236" cy="400110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</a:t>
            </a:r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</a:t>
            </a:r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840" y="1152168"/>
            <a:ext cx="548640" cy="548640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578249"/>
              </p:ext>
            </p:extLst>
          </p:nvPr>
        </p:nvGraphicFramePr>
        <p:xfrm>
          <a:off x="2339753" y="1980064"/>
          <a:ext cx="6408709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1084"/>
                <a:gridCol w="792333"/>
                <a:gridCol w="590756"/>
                <a:gridCol w="590756"/>
                <a:gridCol w="590756"/>
                <a:gridCol w="590756"/>
                <a:gridCol w="590756"/>
                <a:gridCol w="590756"/>
                <a:gridCol w="590756"/>
              </a:tblGrid>
              <a:tr h="2961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Sterling (£)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501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688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Euros (</a:t>
                      </a:r>
                      <a:r>
                        <a:rPr kumimoji="0" lang="en-US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</a:t>
                      </a:r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795948"/>
              </p:ext>
            </p:extLst>
          </p:nvPr>
        </p:nvGraphicFramePr>
        <p:xfrm>
          <a:off x="2339752" y="2852936"/>
          <a:ext cx="6408709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1086"/>
                <a:gridCol w="792331"/>
                <a:gridCol w="590756"/>
                <a:gridCol w="590756"/>
                <a:gridCol w="590756"/>
                <a:gridCol w="590756"/>
                <a:gridCol w="590756"/>
                <a:gridCol w="590756"/>
                <a:gridCol w="590756"/>
              </a:tblGrid>
              <a:tr h="2961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Sterling (£)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688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Euros (</a:t>
                      </a:r>
                      <a:r>
                        <a:rPr kumimoji="0" lang="en-US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</a:t>
                      </a:r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23528" y="2060848"/>
            <a:ext cx="191597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Travelcash.com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currency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exchange.c.uk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6508610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19.1 – Direct Proportion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589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64383" y="3068960"/>
            <a:ext cx="8507084" cy="3602147"/>
            <a:chOff x="3491880" y="1017022"/>
            <a:chExt cx="5295945" cy="3602147"/>
          </a:xfrm>
        </p:grpSpPr>
        <p:sp>
          <p:nvSpPr>
            <p:cNvPr id="13" name="Round Diagonal Corner Rectangle 12"/>
            <p:cNvSpPr/>
            <p:nvPr/>
          </p:nvSpPr>
          <p:spPr>
            <a:xfrm>
              <a:off x="3491880" y="1017022"/>
              <a:ext cx="5295945" cy="3528392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 Diagonal Corner Rectangle 13"/>
            <p:cNvSpPr/>
            <p:nvPr/>
          </p:nvSpPr>
          <p:spPr>
            <a:xfrm>
              <a:off x="3516922" y="1017023"/>
              <a:ext cx="5256583" cy="428544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Example 1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558865" y="1449070"/>
              <a:ext cx="5146090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000" dirty="0"/>
                <a:t>y is directly proportional to </a:t>
              </a:r>
              <a:r>
                <a:rPr lang="en-US" sz="2000" i="1" dirty="0"/>
                <a:t>x</a:t>
              </a:r>
              <a:r>
                <a:rPr lang="en-US" sz="2000" dirty="0"/>
                <a:t>. </a:t>
              </a:r>
              <a:r>
                <a:rPr lang="en-US" sz="2000" dirty="0" smtClean="0"/>
                <a:t/>
              </a:r>
              <a:br>
                <a:rPr lang="en-US" sz="2000" dirty="0" smtClean="0"/>
              </a:br>
              <a:r>
                <a:rPr lang="en-US" sz="2000" dirty="0" smtClean="0"/>
                <a:t>When </a:t>
              </a:r>
              <a:r>
                <a:rPr lang="en-US" sz="2000" i="1" dirty="0"/>
                <a:t>y</a:t>
              </a:r>
              <a:r>
                <a:rPr lang="en-US" sz="2000" dirty="0"/>
                <a:t> = 20, </a:t>
              </a:r>
              <a:r>
                <a:rPr lang="en-US" sz="2000" i="1" dirty="0"/>
                <a:t>x</a:t>
              </a:r>
              <a:r>
                <a:rPr lang="en-US" sz="2000" dirty="0"/>
                <a:t> = 8 </a:t>
              </a:r>
              <a:endParaRPr lang="en-US" sz="2000" dirty="0" smtClean="0"/>
            </a:p>
            <a:p>
              <a:pPr marL="457200" indent="-457200">
                <a:spcAft>
                  <a:spcPts val="0"/>
                </a:spcAft>
                <a:buFont typeface="+mj-lt"/>
                <a:buAutoNum type="alphaLcPeriod"/>
                <a:tabLst>
                  <a:tab pos="4972050" algn="r"/>
                </a:tabLst>
              </a:pPr>
              <a:r>
                <a:rPr lang="en-US" sz="2000" dirty="0" smtClean="0"/>
                <a:t>Express </a:t>
              </a:r>
              <a:r>
                <a:rPr lang="en-US" sz="2000" i="1" dirty="0"/>
                <a:t>y</a:t>
              </a:r>
              <a:r>
                <a:rPr lang="en-US" sz="2000" dirty="0"/>
                <a:t> in terms of </a:t>
              </a:r>
              <a:r>
                <a:rPr lang="en-US" sz="2000" i="1" dirty="0"/>
                <a:t>x</a:t>
              </a:r>
              <a:r>
                <a:rPr lang="en-US" sz="2000" dirty="0"/>
                <a:t>. </a:t>
              </a:r>
              <a:endParaRPr lang="en-US" sz="2000" dirty="0" smtClean="0"/>
            </a:p>
            <a:p>
              <a:pPr marL="457200" indent="-457200">
                <a:spcAft>
                  <a:spcPts val="0"/>
                </a:spcAft>
                <a:buFont typeface="+mj-lt"/>
                <a:buAutoNum type="alphaLcPeriod"/>
                <a:tabLst>
                  <a:tab pos="4972050" algn="r"/>
                </a:tabLst>
              </a:pPr>
              <a:r>
                <a:rPr lang="en-US" sz="2000" dirty="0" smtClean="0"/>
                <a:t>Find </a:t>
              </a:r>
              <a:r>
                <a:rPr lang="en-US" sz="2000" i="1" dirty="0"/>
                <a:t>x</a:t>
              </a:r>
              <a:r>
                <a:rPr lang="en-US" sz="2000" dirty="0"/>
                <a:t> </a:t>
              </a:r>
              <a:r>
                <a:rPr lang="en-US" sz="2000" dirty="0" smtClean="0"/>
                <a:t>when </a:t>
              </a:r>
              <a:r>
                <a:rPr lang="en-US" sz="2000" i="1" dirty="0" smtClean="0"/>
                <a:t>y</a:t>
              </a:r>
              <a:r>
                <a:rPr lang="en-US" sz="2000" dirty="0" smtClean="0"/>
                <a:t> </a:t>
              </a:r>
              <a:r>
                <a:rPr lang="en-US" sz="2000" dirty="0"/>
                <a:t>= </a:t>
              </a:r>
              <a:r>
                <a:rPr lang="en-US" sz="2000" dirty="0" smtClean="0"/>
                <a:t>35.</a:t>
              </a:r>
              <a:endParaRPr lang="en-US" sz="20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>
                <a:spcAft>
                  <a:spcPts val="0"/>
                </a:spcAft>
                <a:tabLst>
                  <a:tab pos="457200" algn="l"/>
                  <a:tab pos="4972050" algn="r"/>
                </a:tabLst>
              </a:pPr>
              <a:r>
                <a:rPr lang="en-US" sz="20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a    y </a:t>
              </a:r>
              <a:r>
                <a:rPr lang="en-US" sz="2000" b="1" dirty="0">
                  <a:solidFill>
                    <a:srgbClr val="0070C0"/>
                  </a:solidFill>
                </a:rPr>
                <a:t>∝ </a:t>
              </a:r>
              <a:r>
                <a:rPr lang="en-US" sz="2000" b="1" dirty="0" smtClean="0">
                  <a:solidFill>
                    <a:srgbClr val="0070C0"/>
                  </a:solidFill>
                </a:rPr>
                <a:t>x</a:t>
              </a:r>
              <a:endParaRPr lang="en-US" sz="2000" dirty="0" smtClean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>
                <a:spcAft>
                  <a:spcPts val="0"/>
                </a:spcAft>
                <a:tabLst>
                  <a:tab pos="457200" algn="l"/>
                  <a:tab pos="4972050" algn="r"/>
                </a:tabLst>
              </a:pPr>
              <a:r>
                <a:rPr lang="en-US" sz="20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	So, </a:t>
              </a:r>
              <a:r>
                <a:rPr lang="en-US" sz="2000" i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y</a:t>
              </a:r>
              <a:r>
                <a:rPr lang="en-US" sz="20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= </a:t>
              </a:r>
              <a:r>
                <a:rPr lang="en-US" sz="2000" i="1" dirty="0" err="1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kx</a:t>
              </a:r>
              <a:endParaRPr lang="en-US" sz="20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>
                <a:spcAft>
                  <a:spcPts val="0"/>
                </a:spcAft>
                <a:tabLst>
                  <a:tab pos="457200" algn="l"/>
                  <a:tab pos="4972050" algn="r"/>
                </a:tabLst>
              </a:pPr>
              <a:r>
                <a:rPr lang="en-US" sz="20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	      </a:t>
              </a:r>
              <a:r>
                <a:rPr lang="en-US" sz="2000" i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k</a:t>
              </a:r>
              <a:r>
                <a:rPr lang="en-US" sz="20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 = 2.5</a:t>
              </a:r>
              <a:endParaRPr lang="en-US" sz="20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>
                <a:spcAft>
                  <a:spcPts val="0"/>
                </a:spcAft>
                <a:tabLst>
                  <a:tab pos="457200" algn="l"/>
                  <a:tab pos="4972050" algn="r"/>
                </a:tabLst>
              </a:pPr>
              <a:r>
                <a:rPr lang="en-US" sz="20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            y </a:t>
              </a:r>
              <a:r>
                <a:rPr lang="en-US" sz="2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= </a:t>
              </a:r>
              <a:r>
                <a:rPr lang="en-US" sz="20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2.5</a:t>
              </a:r>
              <a:r>
                <a:rPr lang="en-US" sz="2000" b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x</a:t>
              </a:r>
              <a:endParaRPr lang="en-US" sz="2000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>
                <a:spcAft>
                  <a:spcPts val="0"/>
                </a:spcAft>
                <a:tabLst>
                  <a:tab pos="457200" algn="l"/>
                  <a:tab pos="4972050" algn="r"/>
                </a:tabLst>
              </a:pPr>
              <a:r>
                <a:rPr lang="en-US" sz="2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b </a:t>
              </a:r>
              <a:r>
                <a:rPr lang="en-US" sz="20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   35 </a:t>
              </a:r>
              <a:r>
                <a:rPr lang="en-US" sz="2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- 2.5 x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x</a:t>
              </a:r>
              <a:r>
                <a:rPr lang="en-US" sz="20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 </a:t>
              </a:r>
            </a:p>
            <a:p>
              <a:pPr>
                <a:spcAft>
                  <a:spcPts val="0"/>
                </a:spcAft>
                <a:tabLst>
                  <a:tab pos="457200" algn="l"/>
                  <a:tab pos="4972050" algn="r"/>
                </a:tabLst>
              </a:pPr>
              <a:r>
                <a:rPr lang="en-US" sz="20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            </a:t>
              </a:r>
              <a:r>
                <a:rPr lang="en-US" sz="2000" b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x</a:t>
              </a:r>
              <a:r>
                <a:rPr lang="en-US" sz="20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 = </a:t>
              </a:r>
              <a:r>
                <a:rPr lang="en-US" sz="2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14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 flipH="1">
            <a:off x="5013272" y="3862789"/>
            <a:ext cx="3642153" cy="64633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y is directly proportional to x, using the symbol </a:t>
            </a:r>
            <a:r>
              <a:rPr lang="en-US" b="1" dirty="0">
                <a:solidFill>
                  <a:schemeClr val="tx1"/>
                </a:solidFill>
              </a:rPr>
              <a:t>∝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flipH="1">
            <a:off x="5436096" y="4613066"/>
            <a:ext cx="3219329" cy="400110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the equation using k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>
            <a:stCxn id="17" idx="3"/>
          </p:cNvCxnSpPr>
          <p:nvPr/>
        </p:nvCxnSpPr>
        <p:spPr>
          <a:xfrm flipH="1">
            <a:off x="2195736" y="4813121"/>
            <a:ext cx="3240360" cy="4001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6" idx="3"/>
          </p:cNvCxnSpPr>
          <p:nvPr/>
        </p:nvCxnSpPr>
        <p:spPr>
          <a:xfrm flipH="1">
            <a:off x="1475656" y="4185955"/>
            <a:ext cx="3537616" cy="7311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294180" y="1196752"/>
            <a:ext cx="8526292" cy="1856238"/>
            <a:chOff x="150164" y="6494199"/>
            <a:chExt cx="8526292" cy="1856238"/>
          </a:xfrm>
        </p:grpSpPr>
        <p:sp>
          <p:nvSpPr>
            <p:cNvPr id="26" name="Rectangle 25"/>
            <p:cNvSpPr/>
            <p:nvPr/>
          </p:nvSpPr>
          <p:spPr>
            <a:xfrm flipH="1">
              <a:off x="150164" y="6673055"/>
              <a:ext cx="8526292" cy="167738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symbol </a:t>
              </a:r>
              <a:r>
                <a:rPr lang="en-US" sz="2200" b="1" dirty="0">
                  <a:solidFill>
                    <a:schemeClr val="tx1"/>
                  </a:solidFill>
                </a:rPr>
                <a:t>∝</a:t>
              </a: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means 'is directly proportional to'. </a:t>
              </a:r>
              <a:r>
                <a:rPr lang="en-US" sz="22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>
                  <a:solidFill>
                    <a:schemeClr val="tx1"/>
                  </a:solidFill>
                </a:rPr>
                <a:t>∝ </a:t>
              </a:r>
              <a:r>
                <a:rPr lang="en-US" sz="22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means </a:t>
              </a:r>
              <a:r>
                <a:rPr lang="en-US" sz="22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is directly proportional to </a:t>
              </a:r>
              <a:r>
                <a:rPr lang="en-US" sz="22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In 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general if </a:t>
              </a:r>
              <a:r>
                <a:rPr lang="en-US" sz="22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is </a:t>
              </a: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directly 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proportional to </a:t>
              </a:r>
              <a:r>
                <a:rPr lang="en-US" sz="22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2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>
                  <a:solidFill>
                    <a:schemeClr val="tx1"/>
                  </a:solidFill>
                </a:rPr>
                <a:t>∝ </a:t>
              </a:r>
              <a:r>
                <a:rPr lang="en-US" sz="22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and </a:t>
              </a:r>
              <a:r>
                <a:rPr lang="en-US" sz="22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en-US" sz="2200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kx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where </a:t>
              </a:r>
              <a:r>
                <a:rPr lang="en-US" sz="22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a </a:t>
              </a: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number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called the constant of proportionality.</a:t>
              </a:r>
            </a:p>
          </p:txBody>
        </p:sp>
        <p:sp>
          <p:nvSpPr>
            <p:cNvPr id="27" name="Pentagon 26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1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1378" y="1412776"/>
            <a:ext cx="1287086" cy="138609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 flipH="1">
            <a:off x="3605464" y="5117122"/>
            <a:ext cx="5049961" cy="400110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 y = 20 and x = 8. Solve to find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 flipH="1">
            <a:off x="3131840" y="5621178"/>
            <a:ext cx="5523585" cy="400110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 the value of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back into the equation.</a:t>
            </a:r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 flipH="1">
            <a:off x="5004047" y="6125234"/>
            <a:ext cx="3651378" cy="400110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s-E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</a:t>
            </a:r>
            <a:r>
              <a:rPr lang="es-E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= 35 </a:t>
            </a:r>
            <a:r>
              <a:rPr lang="es-E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es-E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= </a:t>
            </a:r>
            <a:r>
              <a:rPr lang="es-E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s-E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Arrow Connector 34"/>
          <p:cNvCxnSpPr>
            <a:stCxn id="30" idx="3"/>
          </p:cNvCxnSpPr>
          <p:nvPr/>
        </p:nvCxnSpPr>
        <p:spPr>
          <a:xfrm flipH="1">
            <a:off x="2339753" y="5317177"/>
            <a:ext cx="1265711" cy="1564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1" idx="3"/>
          </p:cNvCxnSpPr>
          <p:nvPr/>
        </p:nvCxnSpPr>
        <p:spPr>
          <a:xfrm flipH="1">
            <a:off x="2339753" y="5821233"/>
            <a:ext cx="792087" cy="525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2" idx="3"/>
          </p:cNvCxnSpPr>
          <p:nvPr/>
        </p:nvCxnSpPr>
        <p:spPr>
          <a:xfrm flipH="1" flipV="1">
            <a:off x="2339753" y="6197243"/>
            <a:ext cx="2664294" cy="1280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97720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19.1 – Direct Proportion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18232"/>
            <a:ext cx="52565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3"/>
              <a:tabLst>
                <a:tab pos="914400" algn="l"/>
                <a:tab pos="2514600" algn="l"/>
              </a:tabLst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directly proportional to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15 when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3</a:t>
            </a:r>
          </a:p>
          <a:p>
            <a:pPr marL="863600" lvl="1" indent="-4064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Express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terms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863600" lvl="1" indent="-4064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when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10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3600" lvl="1" indent="-4064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+mj-lt"/>
              <a:buAutoNum type="arabicPeriod" startAt="3"/>
              <a:tabLst>
                <a:tab pos="914400" algn="l"/>
                <a:tab pos="2514600" algn="l"/>
              </a:tabLst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directly proportional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52 when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863600" algn="l"/>
                <a:tab pos="914400" algn="l"/>
                <a:tab pos="25146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formula for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terms of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863600" algn="l"/>
                <a:tab pos="914400" algn="l"/>
                <a:tab pos="25146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14.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863600" algn="l"/>
                <a:tab pos="914400" algn="l"/>
                <a:tab pos="25146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143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 flipH="1">
            <a:off x="251520" y="3159259"/>
            <a:ext cx="5256584" cy="110799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Q3a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Start with the statement </a:t>
            </a:r>
            <a:r>
              <a:rPr lang="en-US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solidFill>
                  <a:schemeClr val="tx1"/>
                </a:solidFill>
              </a:rPr>
              <a:t>∝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then the equation </a:t>
            </a:r>
            <a:r>
              <a:rPr lang="en-US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kx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Use the values of </a:t>
            </a:r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find the value of k.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0900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19.1 – Direct Proportion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18232"/>
            <a:ext cx="5256584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>
              <a:buClr>
                <a:srgbClr val="C00000"/>
              </a:buClr>
              <a:buFont typeface="+mj-lt"/>
              <a:buAutoNum type="arabicPeriod" startAt="5"/>
              <a:tabLst>
                <a:tab pos="914400" algn="l"/>
                <a:tab pos="2514600" algn="l"/>
              </a:tabLst>
            </a:pP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Problem-solving</a:t>
            </a:r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is directly proportional to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4538" lvl="1" indent="-338138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= 6 when 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= 7.5 </a:t>
            </a:r>
            <a:endParaRPr lang="en-US" sz="2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4538" lvl="1" indent="-338138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= 31.5 when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= 7. Find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= 45.5 </a:t>
            </a:r>
            <a:endParaRPr lang="en-US" sz="2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4538" lvl="1" indent="-338138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= 8 when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= 5. Find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=13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235726"/>
            <a:ext cx="548640" cy="53709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88096" y="3645024"/>
            <a:ext cx="5173611" cy="2952328"/>
            <a:chOff x="3465597" y="1076911"/>
            <a:chExt cx="5309150" cy="2952328"/>
          </a:xfrm>
        </p:grpSpPr>
        <p:sp>
          <p:nvSpPr>
            <p:cNvPr id="9" name="Round Diagonal Corner Rectangle 8"/>
            <p:cNvSpPr/>
            <p:nvPr/>
          </p:nvSpPr>
          <p:spPr>
            <a:xfrm>
              <a:off x="3465597" y="1076911"/>
              <a:ext cx="5309150" cy="2920836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ound Diagonal Corner Rectangle 10"/>
            <p:cNvSpPr/>
            <p:nvPr/>
          </p:nvSpPr>
          <p:spPr>
            <a:xfrm>
              <a:off x="3483872" y="1076911"/>
              <a:ext cx="5256584" cy="440348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50913" y="1567026"/>
              <a:ext cx="5197552" cy="24622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200" i="1" dirty="0"/>
                <a:t>y</a:t>
              </a:r>
              <a:r>
                <a:rPr lang="en-US" sz="2200" dirty="0"/>
                <a:t> is directly proportional to </a:t>
              </a:r>
              <a:r>
                <a:rPr lang="en-US" sz="2200" i="1" dirty="0"/>
                <a:t>x</a:t>
              </a:r>
              <a:r>
                <a:rPr lang="en-US" sz="2200" dirty="0"/>
                <a:t>.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200" dirty="0"/>
                <a:t>When </a:t>
              </a:r>
              <a:r>
                <a:rPr lang="en-US" sz="2200" i="1" dirty="0"/>
                <a:t>x</a:t>
              </a:r>
              <a:r>
                <a:rPr lang="en-US" sz="2200" dirty="0"/>
                <a:t> = 600, </a:t>
              </a:r>
              <a:r>
                <a:rPr lang="en-US" sz="2200" i="1" dirty="0"/>
                <a:t>y</a:t>
              </a:r>
              <a:r>
                <a:rPr lang="en-US" sz="2200" dirty="0"/>
                <a:t> = 10</a:t>
              </a:r>
            </a:p>
            <a:p>
              <a:pPr marL="338138" indent="-338138">
                <a:spcAft>
                  <a:spcPts val="0"/>
                </a:spcAft>
                <a:buFont typeface="+mj-lt"/>
                <a:buAutoNum type="alphaLcPeriod"/>
                <a:tabLst>
                  <a:tab pos="4972050" algn="r"/>
                </a:tabLst>
              </a:pPr>
              <a:r>
                <a:rPr lang="en-US" sz="2200" dirty="0" smtClean="0"/>
                <a:t>Find a formula for </a:t>
              </a:r>
              <a:r>
                <a:rPr lang="en-US" sz="2200" i="1" dirty="0" smtClean="0"/>
                <a:t>y</a:t>
              </a:r>
              <a:r>
                <a:rPr lang="en-US" sz="2200" dirty="0" smtClean="0"/>
                <a:t> in terms of </a:t>
              </a:r>
              <a:r>
                <a:rPr lang="en-US" sz="2200" i="1" dirty="0" smtClean="0"/>
                <a:t>x</a:t>
              </a:r>
              <a:r>
                <a:rPr lang="en-US" sz="2200" dirty="0" smtClean="0"/>
                <a:t>.</a:t>
              </a:r>
              <a:br>
                <a:rPr lang="en-US" sz="2200" dirty="0" smtClean="0"/>
              </a:br>
              <a:r>
                <a:rPr lang="en-US" sz="2200" dirty="0" smtClean="0"/>
                <a:t>	</a:t>
              </a:r>
              <a:r>
                <a:rPr lang="en-US" sz="2200" b="1" dirty="0" smtClean="0"/>
                <a:t>(3 marks)</a:t>
              </a:r>
            </a:p>
            <a:p>
              <a:pPr marL="338138" indent="-338138">
                <a:spcAft>
                  <a:spcPts val="0"/>
                </a:spcAft>
                <a:buFont typeface="+mj-lt"/>
                <a:buAutoNum type="alphaLcPeriod"/>
                <a:tabLst>
                  <a:tab pos="4972050" algn="r"/>
                </a:tabLst>
              </a:pPr>
              <a:r>
                <a:rPr lang="en-US" sz="2200" dirty="0" smtClean="0"/>
                <a:t>Calculate the value of </a:t>
              </a:r>
              <a:r>
                <a:rPr lang="en-US" sz="2200" i="1" dirty="0" smtClean="0"/>
                <a:t>y</a:t>
              </a:r>
              <a:r>
                <a:rPr lang="en-US" sz="2200" dirty="0" smtClean="0"/>
                <a:t> when </a:t>
              </a:r>
              <a:r>
                <a:rPr lang="en-US" sz="2200" i="1" dirty="0" smtClean="0"/>
                <a:t>x</a:t>
              </a:r>
              <a:r>
                <a:rPr lang="en-US" sz="2200" dirty="0" smtClean="0"/>
                <a:t> = 540.	</a:t>
              </a:r>
              <a:r>
                <a:rPr lang="en-US" sz="2200" b="1" dirty="0" smtClean="0"/>
                <a:t>(1 mark)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200" dirty="0" smtClean="0"/>
                <a:t>	</a:t>
              </a:r>
              <a:r>
                <a:rPr lang="en-US" sz="2200" i="1" dirty="0" smtClean="0"/>
                <a:t>June </a:t>
              </a:r>
              <a:r>
                <a:rPr lang="en-US" sz="2200" i="1" dirty="0"/>
                <a:t>2012 QI3, 5MB3H/01 1</a:t>
              </a:r>
              <a:endParaRPr lang="en-US" sz="2200" b="1" i="1" dirty="0"/>
            </a:p>
          </p:txBody>
        </p:sp>
      </p:grpSp>
      <p:sp>
        <p:nvSpPr>
          <p:cNvPr id="13" name="Rectangle 12"/>
          <p:cNvSpPr/>
          <p:nvPr/>
        </p:nvSpPr>
        <p:spPr>
          <a:xfrm flipH="1">
            <a:off x="5580112" y="5273913"/>
            <a:ext cx="3213011" cy="1323439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 </a:t>
            </a: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-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marks are for part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Show all of the working you do to get your formula.</a:t>
            </a:r>
          </a:p>
        </p:txBody>
      </p:sp>
    </p:spTree>
    <p:extLst>
      <p:ext uri="{BB962C8B-B14F-4D97-AF65-F5344CB8AC3E}">
        <p14:creationId xmlns:p14="http://schemas.microsoft.com/office/powerpoint/2010/main" val="42055751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19.2 </a:t>
            </a:r>
            <a:r>
              <a:rPr lang="en-GB" sz="4000" dirty="0"/>
              <a:t>– </a:t>
            </a:r>
            <a:r>
              <a:rPr lang="en-GB" sz="4000" dirty="0" smtClean="0"/>
              <a:t>More Direct Proportion</a:t>
            </a:r>
            <a:endParaRPr lang="en-GB" sz="36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651030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Page 588</a:t>
            </a:r>
            <a:endParaRPr lang="en-GB" sz="1300" b="1" dirty="0"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030803"/>
              </p:ext>
            </p:extLst>
          </p:nvPr>
        </p:nvGraphicFramePr>
        <p:xfrm>
          <a:off x="251518" y="1268760"/>
          <a:ext cx="8568952" cy="483616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42238"/>
                <a:gridCol w="378044"/>
                <a:gridCol w="2232248"/>
                <a:gridCol w="3816422"/>
              </a:tblGrid>
              <a:tr h="541395">
                <a:tc gridSpan="2">
                  <a:txBody>
                    <a:bodyPr/>
                    <a:lstStyle/>
                    <a:p>
                      <a:r>
                        <a:rPr kumimoji="0" lang="en-US" sz="32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Objectives</a:t>
                      </a:r>
                      <a:endParaRPr kumimoji="0" lang="en-US" sz="3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 Learn This?</a:t>
                      </a:r>
                      <a:endParaRPr lang="en-US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978885">
                <a:tc gridSpan="3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Write and use equations to solve problems involving direct proportion.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Solve problems involving square and cubic proportionality.</a:t>
                      </a:r>
                      <a:endParaRPr lang="en-US" sz="27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Scientists use statements of proportionality to write equations for different variables.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447464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Fluency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4493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30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sz="3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smtClean="0"/>
                        <a:t>∝</a:t>
                      </a:r>
                      <a:r>
                        <a:rPr lang="en-US" sz="3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3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What are the values </a:t>
                      </a:r>
                      <a:br>
                        <a:rPr lang="en-US" sz="3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3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A and B?</a:t>
                      </a:r>
                      <a:br>
                        <a:rPr lang="en-US" sz="3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1400" i="0" baseline="30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239283" y="6198462"/>
            <a:ext cx="8581188" cy="4708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6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246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246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Homework, practice and support: Higher </a:t>
            </a:r>
            <a:r>
              <a:rPr lang="en-US" sz="246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19.2</a:t>
            </a:r>
            <a:endParaRPr lang="en-US" sz="246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058800"/>
              </p:ext>
            </p:extLst>
          </p:nvPr>
        </p:nvGraphicFramePr>
        <p:xfrm>
          <a:off x="5076058" y="4984968"/>
          <a:ext cx="36003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2126"/>
                <a:gridCol w="864096"/>
                <a:gridCol w="792088"/>
                <a:gridCol w="792088"/>
              </a:tblGrid>
              <a:tr h="3960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28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044">
                <a:tc>
                  <a:txBody>
                    <a:bodyPr/>
                    <a:lstStyle/>
                    <a:p>
                      <a:r>
                        <a:rPr lang="en-US" sz="28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28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8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978134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7382054" cy="739756"/>
          </a:xfrm>
        </p:spPr>
        <p:txBody>
          <a:bodyPr>
            <a:noAutofit/>
          </a:bodyPr>
          <a:lstStyle/>
          <a:p>
            <a:r>
              <a:rPr lang="en-GB" dirty="0" smtClean="0"/>
              <a:t>Contents</a:t>
            </a:r>
            <a:endParaRPr lang="en-GB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179512" y="1124744"/>
            <a:ext cx="8712968" cy="5632311"/>
          </a:xfrm>
          <a:prstGeom prst="rect">
            <a:avLst/>
          </a:prstGeom>
        </p:spPr>
        <p:txBody>
          <a:bodyPr wrap="square" numCol="1" spcCol="182880">
            <a:spAutoFit/>
          </a:bodyPr>
          <a:lstStyle/>
          <a:p>
            <a:pPr>
              <a:buClr>
                <a:srgbClr val="0070C0"/>
              </a:buClr>
              <a:tabLst>
                <a:tab pos="804863" algn="l"/>
                <a:tab pos="8521700" algn="r"/>
              </a:tabLs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Proportion and graphs 	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587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804863" algn="l"/>
                <a:tab pos="8521700" algn="r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Prior knowledge check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587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804863" algn="l"/>
                <a:tab pos="8521700" algn="r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19.1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Direct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proportion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588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804863" algn="l"/>
                <a:tab pos="8521700" algn="r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19.2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More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direct proportion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590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804863" algn="l"/>
                <a:tab pos="8521700" algn="r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19.3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Inverse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proportion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592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804863" algn="l"/>
                <a:tab pos="8521700" algn="r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19.4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Exponential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functions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595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804863" algn="l"/>
                <a:tab pos="8521700" algn="r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19.5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Non-linear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graphs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598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804863" algn="l"/>
                <a:tab pos="8521700" algn="r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19.6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Translating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graphs of functions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602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804863" algn="l"/>
                <a:tab pos="8521700" algn="r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19.7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Reflecting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stretching graphs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 functions 	605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804863" algn="l"/>
                <a:tab pos="8521700" algn="r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Problem-solving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Modelling outbreaks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610 </a:t>
            </a:r>
          </a:p>
          <a:p>
            <a:pPr>
              <a:buClr>
                <a:srgbClr val="0070C0"/>
              </a:buClr>
              <a:tabLst>
                <a:tab pos="804863" algn="l"/>
                <a:tab pos="8521700" algn="r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Checkup 	611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804863" algn="l"/>
                <a:tab pos="8521700" algn="r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Strengthen 	613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804863" algn="l"/>
                <a:tab pos="8521700" algn="r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Extend 	615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804863" algn="l"/>
                <a:tab pos="8521700" algn="r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Knowledge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619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804863" algn="l"/>
                <a:tab pos="8521700" algn="r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Unit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621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 Same Side Corner Rectangle 5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5780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iv</a:t>
            </a:r>
            <a:endParaRPr lang="en-GB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10456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19.2 – More Direct Proportion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18232"/>
            <a:ext cx="5256584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/>
              <a:tabLst>
                <a:tab pos="914400" algn="l"/>
                <a:tab pos="2514600" algn="l"/>
              </a:tabLst>
            </a:pPr>
            <a:r>
              <a:rPr lang="en-US" sz="2300" i="1" dirty="0"/>
              <a:t>y </a:t>
            </a:r>
            <a:r>
              <a:rPr lang="en-US" sz="2300" dirty="0" smtClean="0"/>
              <a:t>∝ </a:t>
            </a:r>
            <a:r>
              <a:rPr lang="en-US" sz="2300" i="1" dirty="0" smtClean="0"/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table of values to find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constant of proportionality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  <a:tabLst>
                <a:tab pos="914400" algn="l"/>
                <a:tab pos="2514600" algn="l"/>
              </a:tabLst>
            </a:pPr>
            <a:r>
              <a:rPr lang="en-US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Reasoning</a:t>
            </a:r>
            <a:r>
              <a:rPr lang="en-US" sz="23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force,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on a mass is directly proportional to the acceleration,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of the mass. When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= 96,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= 12 </a:t>
            </a:r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5146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Express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in terms of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5146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when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= 20. </a:t>
            </a:r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5146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when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112.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405833"/>
              </p:ext>
            </p:extLst>
          </p:nvPr>
        </p:nvGraphicFramePr>
        <p:xfrm>
          <a:off x="1043608" y="2348880"/>
          <a:ext cx="3600398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2126"/>
                <a:gridCol w="864096"/>
                <a:gridCol w="792088"/>
                <a:gridCol w="792088"/>
              </a:tblGrid>
              <a:tr h="3020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4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24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24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992">
                <a:tc>
                  <a:txBody>
                    <a:bodyPr/>
                    <a:lstStyle/>
                    <a:p>
                      <a:r>
                        <a:rPr lang="en-US" sz="24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24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24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24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24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 flipH="1">
            <a:off x="251519" y="5820217"/>
            <a:ext cx="8500605" cy="784830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Q2a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Start with the statement </a:t>
            </a:r>
            <a:r>
              <a:rPr lang="en-US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∝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then equation </a:t>
            </a:r>
            <a:r>
              <a:rPr lang="en-US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values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find the value of </a:t>
            </a:r>
            <a:r>
              <a:rPr lang="en-US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3356992"/>
            <a:ext cx="548640" cy="537090"/>
          </a:xfrm>
          <a:prstGeom prst="rect">
            <a:avLst/>
          </a:prstGeom>
        </p:spPr>
      </p:pic>
      <p:sp>
        <p:nvSpPr>
          <p:cNvPr id="17" name="Flowchart: Delay 16"/>
          <p:cNvSpPr/>
          <p:nvPr/>
        </p:nvSpPr>
        <p:spPr>
          <a:xfrm flipH="1">
            <a:off x="5148064" y="1196752"/>
            <a:ext cx="432048" cy="2376264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18863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19.2 – More Direct Proportion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18232"/>
            <a:ext cx="5256584" cy="5239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75" indent="-396875">
              <a:buClr>
                <a:srgbClr val="C00000"/>
              </a:buClr>
              <a:buFont typeface="+mj-lt"/>
              <a:buAutoNum type="arabicPeriod" startAt="3"/>
              <a:tabLst>
                <a:tab pos="914400" algn="l"/>
                <a:tab pos="2514600" algn="l"/>
              </a:tabLst>
            </a:pPr>
            <a:r>
              <a:rPr lang="en-US" sz="2230" b="1" dirty="0" smtClean="0">
                <a:solidFill>
                  <a:srgbClr val="C00000"/>
                </a:solidFill>
              </a:rPr>
              <a:t>Reasoning / Communication </a:t>
            </a:r>
            <a:r>
              <a:rPr lang="en-US" sz="2230" dirty="0" smtClean="0"/>
              <a:t>The table gives information about the perimeter, </a:t>
            </a:r>
            <a:r>
              <a:rPr lang="en-US" sz="2230" i="1" dirty="0" smtClean="0"/>
              <a:t>P</a:t>
            </a:r>
            <a:r>
              <a:rPr lang="en-US" sz="2230" dirty="0" smtClean="0"/>
              <a:t>, of a shape and the length, </a:t>
            </a:r>
            <a:r>
              <a:rPr lang="en-US" sz="2230" i="1" dirty="0" smtClean="0"/>
              <a:t>l</a:t>
            </a:r>
            <a:r>
              <a:rPr lang="en-US" sz="2230" dirty="0" smtClean="0"/>
              <a:t>, of one of its sides.</a:t>
            </a:r>
            <a:br>
              <a:rPr lang="en-US" sz="2230" dirty="0" smtClean="0"/>
            </a:br>
            <a:r>
              <a:rPr lang="en-US" sz="2230" dirty="0" smtClean="0"/>
              <a:t/>
            </a:r>
            <a:br>
              <a:rPr lang="en-US" sz="2230" dirty="0" smtClean="0"/>
            </a:br>
            <a:r>
              <a:rPr lang="en-US" sz="2230" dirty="0" smtClean="0"/>
              <a:t/>
            </a:r>
            <a:br>
              <a:rPr lang="en-US" sz="2230" dirty="0" smtClean="0"/>
            </a:br>
            <a:endParaRPr lang="en-US" sz="2230" dirty="0" smtClean="0"/>
          </a:p>
          <a:p>
            <a:pPr marL="793750" lvl="1" indent="-3968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Show that </a:t>
            </a:r>
            <a:r>
              <a:rPr lang="en-US" sz="223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 is directly proportional to </a:t>
            </a:r>
            <a:r>
              <a:rPr lang="en-US" sz="2230" i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793750" lvl="1" indent="-3968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Given that </a:t>
            </a:r>
            <a:r>
              <a:rPr lang="en-US" sz="223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230" i="1" dirty="0" smtClean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, work out the value of </a:t>
            </a:r>
            <a:r>
              <a:rPr lang="en-US" sz="223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793750" lvl="1" indent="-3968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Write a formula for </a:t>
            </a:r>
            <a:r>
              <a:rPr lang="en-US" sz="2230" i="1" dirty="0" smtClean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in terms of </a:t>
            </a:r>
            <a:r>
              <a:rPr lang="en-US" sz="2230" i="1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793750" lvl="1" indent="-3968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Use your formula to work out</a:t>
            </a:r>
          </a:p>
          <a:p>
            <a:pPr marL="1428750" lvl="2" indent="-514350">
              <a:buClr>
                <a:srgbClr val="C00000"/>
              </a:buClr>
              <a:buFont typeface="+mj-lt"/>
              <a:buAutoNum type="romanLcPeriod"/>
              <a:tabLst>
                <a:tab pos="2514600" algn="l"/>
              </a:tabLst>
            </a:pPr>
            <a:r>
              <a:rPr lang="en-US" sz="223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 the value of </a:t>
            </a:r>
            <a:r>
              <a:rPr lang="en-US" sz="223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, when </a:t>
            </a:r>
            <a:r>
              <a:rPr lang="en-US" sz="2230" i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 = 18 </a:t>
            </a:r>
          </a:p>
          <a:p>
            <a:pPr marL="1428750" lvl="2" indent="-514350">
              <a:buClr>
                <a:srgbClr val="C00000"/>
              </a:buClr>
              <a:buFont typeface="+mj-lt"/>
              <a:buAutoNum type="romanLcPeriod"/>
              <a:tabLst>
                <a:tab pos="2514600" algn="l"/>
              </a:tabLst>
            </a:pP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the value of </a:t>
            </a:r>
            <a:r>
              <a:rPr lang="en-US" sz="2230" i="1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, when </a:t>
            </a:r>
            <a:r>
              <a:rPr lang="en-US" sz="223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230" dirty="0" smtClean="0">
                <a:latin typeface="Arial" panose="020B0604020202020204" pitchFamily="34" charset="0"/>
                <a:cs typeface="Arial" panose="020B0604020202020204" pitchFamily="34" charset="0"/>
              </a:rPr>
              <a:t> = 42</a:t>
            </a:r>
            <a:endParaRPr lang="en-US" sz="22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794830"/>
              </p:ext>
            </p:extLst>
          </p:nvPr>
        </p:nvGraphicFramePr>
        <p:xfrm>
          <a:off x="323529" y="2708920"/>
          <a:ext cx="5184576" cy="88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36819"/>
                <a:gridCol w="599226"/>
                <a:gridCol w="599226"/>
                <a:gridCol w="850079"/>
                <a:gridCol w="599226"/>
              </a:tblGrid>
              <a:tr h="3020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Perimeter, P(cm)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23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23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23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en-US" sz="23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992">
                <a:tc>
                  <a:txBody>
                    <a:bodyPr/>
                    <a:lstStyle/>
                    <a:p>
                      <a:r>
                        <a:rPr lang="en-US" sz="23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Length, </a:t>
                      </a:r>
                      <a:r>
                        <a:rPr lang="en-US" sz="23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23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(cm)</a:t>
                      </a:r>
                      <a:endParaRPr lang="en-US" sz="23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3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23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</a:t>
                      </a:r>
                      <a:endParaRPr lang="en-US" sz="23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23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 flipH="1">
            <a:off x="5580112" y="5589240"/>
            <a:ext cx="3210734" cy="1015663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Q3a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Use equivalent ratios. 12:5 =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24: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: =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: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29041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19.2 – More Direct Proportion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18232"/>
            <a:ext cx="5256584" cy="517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4"/>
              <a:tabLst>
                <a:tab pos="914400" algn="l"/>
                <a:tab pos="2514600" algn="l"/>
              </a:tabLst>
            </a:pPr>
            <a:r>
              <a:rPr lang="en-US" sz="2360" b="1" dirty="0" smtClean="0">
                <a:solidFill>
                  <a:srgbClr val="C00000"/>
                </a:solidFill>
              </a:rPr>
              <a:t>Reasoning </a:t>
            </a:r>
            <a:r>
              <a:rPr lang="en-US" sz="2360" dirty="0" smtClean="0"/>
              <a:t>The </a:t>
            </a:r>
            <a:r>
              <a:rPr lang="en-US" sz="2360" dirty="0"/>
              <a:t>distance, </a:t>
            </a:r>
            <a:r>
              <a:rPr lang="en-US" sz="2360" i="1" dirty="0"/>
              <a:t>d</a:t>
            </a:r>
            <a:r>
              <a:rPr lang="en-US" sz="2360" dirty="0"/>
              <a:t> (in km), covered by an </a:t>
            </a:r>
            <a:r>
              <a:rPr lang="en-US" sz="2360" dirty="0" err="1"/>
              <a:t>aeroplane</a:t>
            </a:r>
            <a:r>
              <a:rPr lang="en-US" sz="2360" dirty="0"/>
              <a:t> is directly proportional to the time taken, </a:t>
            </a:r>
            <a:r>
              <a:rPr lang="en-US" sz="2360" i="1" dirty="0"/>
              <a:t>t</a:t>
            </a:r>
            <a:r>
              <a:rPr lang="en-US" sz="2360" dirty="0"/>
              <a:t> (in hours</a:t>
            </a:r>
            <a:r>
              <a:rPr lang="en-US" sz="2360" dirty="0" smtClean="0"/>
              <a:t>).</a:t>
            </a:r>
            <a:br>
              <a:rPr lang="en-US" sz="2360" dirty="0" smtClean="0"/>
            </a:br>
            <a:r>
              <a:rPr lang="en-US" sz="2360" dirty="0" smtClean="0"/>
              <a:t>The </a:t>
            </a:r>
            <a:r>
              <a:rPr lang="en-US" sz="2360" dirty="0" err="1"/>
              <a:t>aeroplane</a:t>
            </a:r>
            <a:r>
              <a:rPr lang="en-US" sz="2360" dirty="0"/>
              <a:t> covers a distance of 1600 km in 3.2 hours, </a:t>
            </a:r>
            <a:endParaRPr lang="en-US" sz="236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514600" algn="l"/>
              </a:tabLst>
            </a:pPr>
            <a:r>
              <a:rPr lang="en-US" sz="2360" dirty="0" smtClean="0"/>
              <a:t>Find </a:t>
            </a:r>
            <a:r>
              <a:rPr lang="en-US" sz="2360" dirty="0"/>
              <a:t>a formula for </a:t>
            </a:r>
            <a:r>
              <a:rPr lang="en-US" sz="2360" i="1" dirty="0"/>
              <a:t>d</a:t>
            </a:r>
            <a:r>
              <a:rPr lang="en-US" sz="2360" dirty="0"/>
              <a:t> in terms of </a:t>
            </a:r>
            <a:r>
              <a:rPr lang="en-US" sz="2360" i="1" dirty="0"/>
              <a:t>t</a:t>
            </a:r>
            <a:r>
              <a:rPr lang="en-US" sz="2360" dirty="0"/>
              <a:t>. </a:t>
            </a:r>
            <a:endParaRPr lang="en-US" sz="236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514600" algn="l"/>
              </a:tabLst>
            </a:pPr>
            <a:r>
              <a:rPr lang="en-US" sz="2360" dirty="0" smtClean="0"/>
              <a:t>Find </a:t>
            </a:r>
            <a:r>
              <a:rPr lang="en-US" sz="2360" dirty="0"/>
              <a:t>the value of </a:t>
            </a:r>
            <a:r>
              <a:rPr lang="en-US" sz="2360" i="1" dirty="0"/>
              <a:t>d</a:t>
            </a:r>
            <a:r>
              <a:rPr lang="en-US" sz="2360" dirty="0"/>
              <a:t>, when </a:t>
            </a:r>
            <a:r>
              <a:rPr lang="en-US" sz="2360" i="1" dirty="0"/>
              <a:t>t</a:t>
            </a:r>
            <a:r>
              <a:rPr lang="en-US" sz="2360" dirty="0"/>
              <a:t> = 5 </a:t>
            </a:r>
            <a:endParaRPr lang="en-US" sz="236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514600" algn="l"/>
              </a:tabLst>
            </a:pPr>
            <a:r>
              <a:rPr lang="en-US" sz="2360" dirty="0" smtClean="0"/>
              <a:t>Find </a:t>
            </a:r>
            <a:r>
              <a:rPr lang="en-US" sz="2360" dirty="0"/>
              <a:t>the value of </a:t>
            </a:r>
            <a:r>
              <a:rPr lang="en-US" sz="2360" i="1" dirty="0"/>
              <a:t>t</a:t>
            </a:r>
            <a:r>
              <a:rPr lang="en-US" sz="2360" dirty="0"/>
              <a:t>, when </a:t>
            </a:r>
            <a:r>
              <a:rPr lang="en-US" sz="2360" i="1" dirty="0"/>
              <a:t>d</a:t>
            </a:r>
            <a:r>
              <a:rPr lang="en-US" sz="2360" dirty="0"/>
              <a:t> = 2250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514600" algn="l"/>
              </a:tabLst>
            </a:pPr>
            <a:r>
              <a:rPr lang="en-US" sz="2360" dirty="0" smtClean="0"/>
              <a:t>What </a:t>
            </a:r>
            <a:r>
              <a:rPr lang="en-US" sz="2360" dirty="0"/>
              <a:t>happens to the distance travelled, </a:t>
            </a:r>
            <a:r>
              <a:rPr lang="en-US" sz="2360" i="1" dirty="0"/>
              <a:t>d</a:t>
            </a:r>
            <a:r>
              <a:rPr lang="en-US" sz="2360" dirty="0"/>
              <a:t>, when the time, </a:t>
            </a:r>
            <a:r>
              <a:rPr lang="en-US" sz="2360" i="1" dirty="0"/>
              <a:t>t</a:t>
            </a:r>
            <a:r>
              <a:rPr lang="en-US" sz="2360" dirty="0"/>
              <a:t>, is </a:t>
            </a:r>
            <a:endParaRPr lang="en-US" sz="2360" dirty="0" smtClean="0"/>
          </a:p>
          <a:p>
            <a:pPr marL="1428750" lvl="2" indent="-514350">
              <a:buClr>
                <a:srgbClr val="C00000"/>
              </a:buClr>
              <a:buFont typeface="+mj-lt"/>
              <a:buAutoNum type="romanLcPeriod"/>
              <a:tabLst>
                <a:tab pos="914400" algn="l"/>
                <a:tab pos="2514600" algn="l"/>
              </a:tabLst>
            </a:pPr>
            <a:r>
              <a:rPr lang="en-US" sz="2360" dirty="0" smtClean="0"/>
              <a:t>doubled     </a:t>
            </a:r>
            <a:r>
              <a:rPr lang="en-US" sz="2360" dirty="0" smtClean="0">
                <a:solidFill>
                  <a:srgbClr val="C00000"/>
                </a:solidFill>
              </a:rPr>
              <a:t>ii.</a:t>
            </a:r>
            <a:r>
              <a:rPr lang="en-US" sz="2360" dirty="0" smtClean="0"/>
              <a:t> </a:t>
            </a:r>
            <a:r>
              <a:rPr lang="en-US" sz="2360" dirty="0"/>
              <a:t>halved?</a:t>
            </a:r>
            <a:endParaRPr lang="en-US" sz="236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764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19.2 – More Direct Proportion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18232"/>
            <a:ext cx="525658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5"/>
              <a:tabLst>
                <a:tab pos="914400" algn="l"/>
                <a:tab pos="2514600" algn="l"/>
              </a:tabLst>
            </a:pPr>
            <a:r>
              <a:rPr lang="en-US" sz="2600" b="1" dirty="0" smtClean="0">
                <a:solidFill>
                  <a:srgbClr val="C00000"/>
                </a:solidFill>
              </a:rPr>
              <a:t>Real / Reasoning </a:t>
            </a:r>
            <a:r>
              <a:rPr lang="en-US" sz="2600" dirty="0" smtClean="0"/>
              <a:t>The </a:t>
            </a:r>
            <a:r>
              <a:rPr lang="en-US" sz="2600" dirty="0"/>
              <a:t>cost, </a:t>
            </a:r>
            <a:r>
              <a:rPr lang="en-US" sz="2600" i="1" dirty="0"/>
              <a:t>C</a:t>
            </a:r>
            <a:r>
              <a:rPr lang="en-US" sz="2600" dirty="0"/>
              <a:t> (in £), of a newspaper advert is directly proportional to the area, </a:t>
            </a:r>
            <a:r>
              <a:rPr lang="en-US" sz="2600" i="1" dirty="0"/>
              <a:t>A</a:t>
            </a:r>
            <a:r>
              <a:rPr lang="en-US" sz="2600" dirty="0"/>
              <a:t> (in cm</a:t>
            </a:r>
            <a:r>
              <a:rPr lang="en-US" sz="2600" baseline="30000" dirty="0"/>
              <a:t>2</a:t>
            </a:r>
            <a:r>
              <a:rPr lang="en-US" sz="2600" dirty="0"/>
              <a:t>), of the </a:t>
            </a:r>
            <a:r>
              <a:rPr lang="en-US" sz="2600" dirty="0" smtClean="0"/>
              <a:t>advert.</a:t>
            </a:r>
            <a:br>
              <a:rPr lang="en-US" sz="2600" dirty="0" smtClean="0"/>
            </a:br>
            <a:r>
              <a:rPr lang="en-US" sz="2600" dirty="0" smtClean="0"/>
              <a:t>An </a:t>
            </a:r>
            <a:r>
              <a:rPr lang="en-US" sz="2600" dirty="0"/>
              <a:t>advert with an area of </a:t>
            </a:r>
            <a:r>
              <a:rPr lang="en-US" sz="2600" dirty="0" smtClean="0"/>
              <a:t>40cm</a:t>
            </a:r>
            <a:r>
              <a:rPr lang="en-US" sz="2600" baseline="30000" dirty="0" smtClean="0"/>
              <a:t>2</a:t>
            </a:r>
            <a:r>
              <a:rPr lang="en-US" sz="2600" dirty="0" smtClean="0"/>
              <a:t> </a:t>
            </a:r>
            <a:r>
              <a:rPr lang="en-US" sz="2600" dirty="0"/>
              <a:t>costs £2000. </a:t>
            </a:r>
            <a:endParaRPr lang="en-US" sz="26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514600" algn="l"/>
              </a:tabLst>
            </a:pPr>
            <a:r>
              <a:rPr lang="en-US" sz="2600" dirty="0" smtClean="0"/>
              <a:t>Sketch </a:t>
            </a:r>
            <a:r>
              <a:rPr lang="en-US" sz="2600" dirty="0"/>
              <a:t>a graph of </a:t>
            </a:r>
            <a:r>
              <a:rPr lang="en-US" sz="2600" i="1" dirty="0"/>
              <a:t>C</a:t>
            </a:r>
            <a:r>
              <a:rPr lang="en-US" sz="2600" dirty="0"/>
              <a:t> against </a:t>
            </a:r>
            <a:r>
              <a:rPr lang="en-US" sz="2600" i="1" dirty="0"/>
              <a:t>A</a:t>
            </a:r>
            <a:r>
              <a:rPr lang="en-US" sz="2600" dirty="0"/>
              <a:t>. </a:t>
            </a:r>
            <a:endParaRPr lang="en-US" sz="26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514600" algn="l"/>
              </a:tabLst>
            </a:pPr>
            <a:r>
              <a:rPr lang="en-US" sz="2600" dirty="0" smtClean="0"/>
              <a:t>Write </a:t>
            </a:r>
            <a:r>
              <a:rPr lang="en-US" sz="2600" dirty="0"/>
              <a:t>a formula for </a:t>
            </a:r>
            <a:r>
              <a:rPr lang="en-US" sz="2600" i="1" dirty="0"/>
              <a:t>C</a:t>
            </a:r>
            <a:r>
              <a:rPr lang="en-US" sz="2600" dirty="0"/>
              <a:t> in terms of </a:t>
            </a:r>
            <a:r>
              <a:rPr lang="en-US" sz="2600" i="1" dirty="0"/>
              <a:t>A</a:t>
            </a:r>
            <a:r>
              <a:rPr lang="en-US" sz="2600" dirty="0"/>
              <a:t>. </a:t>
            </a:r>
            <a:endParaRPr lang="en-US" sz="26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514600" algn="l"/>
              </a:tabLst>
            </a:pPr>
            <a:r>
              <a:rPr lang="en-US" sz="2600" dirty="0" smtClean="0"/>
              <a:t>Use </a:t>
            </a:r>
            <a:r>
              <a:rPr lang="en-US" sz="2600" dirty="0"/>
              <a:t>your formula to work out the cost of an 85cm</a:t>
            </a:r>
            <a:r>
              <a:rPr lang="en-US" sz="2600" baseline="30000" dirty="0"/>
              <a:t>2</a:t>
            </a:r>
            <a:r>
              <a:rPr lang="en-US" sz="2600" dirty="0"/>
              <a:t> advert.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3048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19.2 – More Direct Proportion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4365104"/>
            <a:ext cx="52565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8" indent="-344488">
              <a:buClr>
                <a:srgbClr val="C00000"/>
              </a:buClr>
              <a:buFont typeface="+mj-lt"/>
              <a:buAutoNum type="arabicPeriod" startAt="6"/>
              <a:tabLst>
                <a:tab pos="914400" algn="l"/>
                <a:tab pos="2514600" algn="l"/>
              </a:tabLst>
            </a:pPr>
            <a:r>
              <a:rPr lang="en-US" sz="2000" i="1" dirty="0" smtClean="0"/>
              <a:t>y</a:t>
            </a:r>
            <a:r>
              <a:rPr lang="en-US" sz="2000" dirty="0" smtClean="0"/>
              <a:t> </a:t>
            </a:r>
            <a:r>
              <a:rPr lang="en-US" sz="2000" dirty="0"/>
              <a:t>is proportional to the square </a:t>
            </a:r>
            <a:r>
              <a:rPr lang="en-US" sz="2000" dirty="0" smtClean="0"/>
              <a:t>of </a:t>
            </a:r>
            <a:r>
              <a:rPr lang="en-US" sz="2000" i="1" dirty="0" smtClean="0"/>
              <a:t>x</a:t>
            </a:r>
            <a:r>
              <a:rPr lang="en-US" sz="2000" dirty="0" smtClean="0"/>
              <a:t>. When </a:t>
            </a:r>
            <a:r>
              <a:rPr lang="en-US" sz="2000" i="1" dirty="0" smtClean="0"/>
              <a:t>x</a:t>
            </a:r>
            <a:r>
              <a:rPr lang="en-US" sz="2000" dirty="0" smtClean="0"/>
              <a:t> = </a:t>
            </a:r>
            <a:r>
              <a:rPr lang="en-US" sz="2000" dirty="0"/>
              <a:t>3</a:t>
            </a:r>
            <a:r>
              <a:rPr lang="en-US" sz="2000" dirty="0" smtClean="0"/>
              <a:t>, </a:t>
            </a:r>
            <a:r>
              <a:rPr lang="en-US" sz="2000" i="1" dirty="0" smtClean="0"/>
              <a:t>y</a:t>
            </a:r>
            <a:r>
              <a:rPr lang="en-US" sz="2000" dirty="0" smtClean="0"/>
              <a:t> = </a:t>
            </a:r>
            <a:r>
              <a:rPr lang="en-US" sz="2000" dirty="0"/>
              <a:t>36</a:t>
            </a:r>
          </a:p>
          <a:p>
            <a:pPr marL="741363" lvl="1" indent="-3968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/>
              <a:t>Write </a:t>
            </a:r>
            <a:r>
              <a:rPr lang="en-US" sz="2000" dirty="0"/>
              <a:t>the statement of proportionality, </a:t>
            </a:r>
            <a:endParaRPr lang="en-US" sz="2000" dirty="0" smtClean="0"/>
          </a:p>
          <a:p>
            <a:pPr marL="741363" lvl="1" indent="-3968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/>
              <a:t>Write </a:t>
            </a:r>
            <a:r>
              <a:rPr lang="en-US" sz="2000" dirty="0"/>
              <a:t>an equation using </a:t>
            </a:r>
            <a:r>
              <a:rPr lang="en-US" sz="2000" i="1" dirty="0"/>
              <a:t>k</a:t>
            </a:r>
            <a:r>
              <a:rPr lang="en-US" sz="2000" dirty="0"/>
              <a:t>. </a:t>
            </a:r>
            <a:endParaRPr lang="en-US" sz="2000" dirty="0" smtClean="0"/>
          </a:p>
          <a:p>
            <a:pPr marL="741363" lvl="1" indent="-3968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/>
              <a:t>Work </a:t>
            </a:r>
            <a:r>
              <a:rPr lang="en-US" sz="2000" dirty="0"/>
              <a:t>out the value of </a:t>
            </a:r>
            <a:r>
              <a:rPr lang="en-US" sz="2000" i="1" dirty="0"/>
              <a:t>k</a:t>
            </a:r>
            <a:r>
              <a:rPr lang="en-US" sz="2000" dirty="0"/>
              <a:t>. </a:t>
            </a:r>
            <a:endParaRPr lang="en-US" sz="2000" dirty="0" smtClean="0"/>
          </a:p>
          <a:p>
            <a:pPr marL="741363" lvl="1" indent="-3968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/>
              <a:t>Find </a:t>
            </a:r>
            <a:r>
              <a:rPr lang="en-US" sz="2000" i="1" dirty="0"/>
              <a:t>y</a:t>
            </a:r>
            <a:r>
              <a:rPr lang="en-US" sz="2000" dirty="0"/>
              <a:t> when </a:t>
            </a:r>
            <a:r>
              <a:rPr lang="en-US" sz="2000" i="1" dirty="0" smtClean="0"/>
              <a:t>x</a:t>
            </a:r>
            <a:r>
              <a:rPr lang="en-US" sz="2000" dirty="0" smtClean="0"/>
              <a:t> </a:t>
            </a:r>
            <a:r>
              <a:rPr lang="en-US" sz="2000" dirty="0"/>
              <a:t>= 5 </a:t>
            </a:r>
            <a:endParaRPr lang="en-US" sz="2000" dirty="0" smtClean="0"/>
          </a:p>
          <a:p>
            <a:pPr marL="741363" lvl="1" indent="-3968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/>
              <a:t>Find </a:t>
            </a:r>
            <a:r>
              <a:rPr lang="en-US" sz="2000" i="1" dirty="0" smtClean="0"/>
              <a:t>x</a:t>
            </a:r>
            <a:r>
              <a:rPr lang="en-US" sz="2000" dirty="0" smtClean="0"/>
              <a:t> </a:t>
            </a:r>
            <a:r>
              <a:rPr lang="en-US" sz="2000" dirty="0"/>
              <a:t>when </a:t>
            </a:r>
            <a:r>
              <a:rPr lang="en-US" sz="2000" i="1" dirty="0"/>
              <a:t>y</a:t>
            </a:r>
            <a:r>
              <a:rPr lang="en-US" sz="2000" dirty="0"/>
              <a:t> = 25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 flipH="1">
                <a:off x="4033789" y="5661248"/>
                <a:ext cx="1402307" cy="861774"/>
              </a:xfrm>
              <a:prstGeom prst="rect">
                <a:avLst/>
              </a:prstGeom>
              <a:solidFill>
                <a:srgbClr val="FAFAB4"/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Q6 </a:t>
                </a:r>
                <a:r>
                  <a:rPr 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hint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r>
                      <a:rPr lang="en-US" sz="26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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Arial" charset="0"/>
                  </a:rPr>
                  <a:t> ∝ </a:t>
                </a:r>
                <a14:m>
                  <m:oMath xmlns:m="http://schemas.openxmlformats.org/officeDocument/2006/math">
                    <m:r>
                      <a:rPr lang="en-US" sz="26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</m:t>
                    </m:r>
                  </m:oMath>
                </a14:m>
                <a:endParaRPr lang="en-US" sz="2600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033789" y="5661248"/>
                <a:ext cx="1402307" cy="86177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251520" y="1226076"/>
            <a:ext cx="5213924" cy="2995012"/>
            <a:chOff x="150164" y="6494199"/>
            <a:chExt cx="5213924" cy="29950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 flipH="1">
                  <a:off x="150164" y="6673055"/>
                  <a:ext cx="5213924" cy="2816156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solidFill>
                    <a:srgbClr val="002060"/>
                  </a:solidFill>
                </a:ln>
                <a:effectLst>
                  <a:outerShdw blurRad="1651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tIns="274320" rtlCol="0" anchor="t" anchorCtr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 quantity can be directly proportional to the square, the cube, or the square root of another quantity. For example: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If </a:t>
                  </a:r>
                  <a:r>
                    <a:rPr lang="en-US" i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</a:t>
                  </a:r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is proportional to the square of </a:t>
                  </a:r>
                  <a:r>
                    <a:rPr lang="en-US" i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then </a:t>
                  </a:r>
                  <a:r>
                    <a:rPr lang="en-US" i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</a:t>
                  </a:r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∝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i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</a:t>
                  </a:r>
                  <a:r>
                    <a:rPr lang="en-US" baseline="300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and </a:t>
                  </a:r>
                  <a:r>
                    <a:rPr lang="en-US" i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</a:t>
                  </a:r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= </a:t>
                  </a:r>
                  <a:r>
                    <a:rPr lang="en-US" i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kx</a:t>
                  </a:r>
                  <a:r>
                    <a:rPr lang="en-US" baseline="300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en-US" baseline="30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If </a:t>
                  </a:r>
                  <a:r>
                    <a:rPr lang="en-US" i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is proportional to the cube 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of </a:t>
                  </a:r>
                  <a:r>
                    <a:rPr lang="en-US" i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then </a:t>
                  </a:r>
                  <a:r>
                    <a:rPr lang="en-US" i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</a:t>
                  </a:r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∝ </a:t>
                  </a:r>
                  <a:r>
                    <a:rPr lang="en-US" i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</a:t>
                  </a:r>
                  <a:r>
                    <a:rPr lang="en-US" baseline="300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and </a:t>
                  </a:r>
                  <a:r>
                    <a:rPr lang="en-US" i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</a:t>
                  </a:r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= </a:t>
                  </a:r>
                  <a:r>
                    <a:rPr lang="en-US" i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kx</a:t>
                  </a:r>
                  <a:r>
                    <a:rPr lang="en-US" baseline="300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en-US" baseline="30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If </a:t>
                  </a:r>
                  <a:r>
                    <a:rPr lang="en-US" i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</a:t>
                  </a:r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is proportional to the square root 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of </a:t>
                  </a:r>
                  <a:r>
                    <a:rPr lang="en-US" i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then y 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∝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x</m:t>
                          </m:r>
                        </m:e>
                      </m:rad>
                    </m:oMath>
                  </a14:m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and y = </a:t>
                  </a:r>
                  <a:r>
                    <a:rPr lang="en-US" i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rad>
                    </m:oMath>
                  </a14:m>
                  <a:endPara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50164" y="6673055"/>
                  <a:ext cx="5213924" cy="2816156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  <a:ln>
                  <a:solidFill>
                    <a:srgbClr val="002060"/>
                  </a:solidFill>
                </a:ln>
                <a:effectLst>
                  <a:outerShdw blurRad="1651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Pentagon 8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2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367117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19.2 – More Direct Proportion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54239"/>
            <a:ext cx="525658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7"/>
              <a:tabLst>
                <a:tab pos="914400" algn="l"/>
                <a:tab pos="2514600" algn="l"/>
              </a:tabLst>
            </a:pPr>
            <a:r>
              <a:rPr lang="en-US" sz="2200" b="1" dirty="0" smtClean="0">
                <a:solidFill>
                  <a:srgbClr val="C00000"/>
                </a:solidFill>
              </a:rPr>
              <a:t>Problem-solving</a:t>
            </a:r>
            <a:r>
              <a:rPr lang="en-US" sz="2200" dirty="0" smtClean="0"/>
              <a:t> </a:t>
            </a:r>
            <a:r>
              <a:rPr lang="en-US" sz="2200" i="1" dirty="0" smtClean="0"/>
              <a:t>y</a:t>
            </a:r>
            <a:r>
              <a:rPr lang="en-US" sz="2200" dirty="0" smtClean="0"/>
              <a:t> is proportional to the cube of </a:t>
            </a:r>
            <a:r>
              <a:rPr lang="en-US" sz="2200" i="1" dirty="0" smtClean="0"/>
              <a:t>x</a:t>
            </a:r>
            <a:r>
              <a:rPr lang="en-US" sz="2200" dirty="0" smtClean="0"/>
              <a:t> </a:t>
            </a:r>
            <a:br>
              <a:rPr lang="en-US" sz="2200" dirty="0" smtClean="0"/>
            </a:br>
            <a:r>
              <a:rPr lang="en-US" sz="2200" dirty="0" smtClean="0"/>
              <a:t>When </a:t>
            </a:r>
            <a:r>
              <a:rPr lang="en-US" sz="2200" i="1" dirty="0"/>
              <a:t>x</a:t>
            </a:r>
            <a:r>
              <a:rPr lang="en-US" sz="2200" dirty="0" smtClean="0"/>
              <a:t> = 2, </a:t>
            </a:r>
            <a:r>
              <a:rPr lang="en-US" sz="2200" i="1" dirty="0" smtClean="0"/>
              <a:t>y </a:t>
            </a:r>
            <a:r>
              <a:rPr lang="en-US" sz="2200" dirty="0" smtClean="0"/>
              <a:t>= 28.8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514600" algn="l"/>
              </a:tabLst>
            </a:pPr>
            <a:r>
              <a:rPr lang="en-US" sz="2200" dirty="0" smtClean="0"/>
              <a:t>Write </a:t>
            </a:r>
            <a:r>
              <a:rPr lang="en-US" sz="2200" dirty="0"/>
              <a:t>a </a:t>
            </a:r>
            <a:r>
              <a:rPr lang="en-US" sz="2200" dirty="0" smtClean="0"/>
              <a:t>formula </a:t>
            </a:r>
            <a:r>
              <a:rPr lang="en-US" sz="2200" dirty="0"/>
              <a:t>for </a:t>
            </a:r>
            <a:r>
              <a:rPr lang="en-US" sz="2200" i="1" dirty="0"/>
              <a:t>y</a:t>
            </a:r>
            <a:r>
              <a:rPr lang="en-US" sz="2200" dirty="0"/>
              <a:t> in terms of </a:t>
            </a:r>
            <a:r>
              <a:rPr lang="en-US" sz="2200" i="1" dirty="0"/>
              <a:t>x</a:t>
            </a:r>
            <a:r>
              <a:rPr lang="en-US" sz="2200" dirty="0" smtClean="0"/>
              <a:t>. 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514600" algn="l"/>
              </a:tabLst>
            </a:pPr>
            <a:r>
              <a:rPr lang="en-US" sz="2200" dirty="0" smtClean="0"/>
              <a:t>Find </a:t>
            </a:r>
            <a:r>
              <a:rPr lang="en-US" sz="2200" i="1" dirty="0"/>
              <a:t>y</a:t>
            </a:r>
            <a:r>
              <a:rPr lang="en-US" sz="2200" dirty="0"/>
              <a:t> </a:t>
            </a:r>
            <a:r>
              <a:rPr lang="en-US" sz="2200" dirty="0" smtClean="0"/>
              <a:t>when </a:t>
            </a:r>
            <a:r>
              <a:rPr lang="en-US" sz="2200" i="1" dirty="0"/>
              <a:t>x</a:t>
            </a:r>
            <a:r>
              <a:rPr lang="en-US" sz="2200" dirty="0" smtClean="0"/>
              <a:t> </a:t>
            </a:r>
            <a:r>
              <a:rPr lang="en-US" sz="2200" dirty="0"/>
              <a:t>= 4 </a:t>
            </a:r>
            <a:endParaRPr lang="en-US" sz="22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514600" algn="l"/>
              </a:tabLst>
            </a:pPr>
            <a:r>
              <a:rPr lang="en-US" sz="2200" dirty="0" smtClean="0"/>
              <a:t>Find </a:t>
            </a:r>
            <a:r>
              <a:rPr lang="en-US" sz="2200" i="1" dirty="0"/>
              <a:t>x</a:t>
            </a:r>
            <a:r>
              <a:rPr lang="en-US" sz="2200" dirty="0" smtClean="0"/>
              <a:t> </a:t>
            </a:r>
            <a:r>
              <a:rPr lang="en-US" sz="2200" dirty="0"/>
              <a:t>when </a:t>
            </a:r>
            <a:r>
              <a:rPr lang="en-US" sz="2200" i="1" dirty="0" smtClean="0"/>
              <a:t>y</a:t>
            </a:r>
            <a:r>
              <a:rPr lang="en-US" sz="2200" dirty="0" smtClean="0"/>
              <a:t> </a:t>
            </a:r>
            <a:r>
              <a:rPr lang="en-US" sz="2200" dirty="0"/>
              <a:t>= 450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7"/>
              <a:tabLst>
                <a:tab pos="914400" algn="l"/>
                <a:tab pos="2514600" algn="l"/>
              </a:tabLst>
            </a:pPr>
            <a:r>
              <a:rPr lang="en-US" sz="2200" i="1" dirty="0" smtClean="0"/>
              <a:t>y</a:t>
            </a:r>
            <a:r>
              <a:rPr lang="en-US" sz="2200" dirty="0" smtClean="0"/>
              <a:t> </a:t>
            </a:r>
            <a:r>
              <a:rPr lang="en-US" sz="2200" dirty="0"/>
              <a:t>is proportional to the square root </a:t>
            </a:r>
            <a:r>
              <a:rPr lang="en-US" sz="2200" dirty="0" smtClean="0"/>
              <a:t>of </a:t>
            </a:r>
            <a:r>
              <a:rPr lang="en-US" sz="2200" i="1" dirty="0" smtClean="0"/>
              <a:t>x</a:t>
            </a:r>
            <a:r>
              <a:rPr lang="en-US" sz="2200" dirty="0" smtClean="0"/>
              <a:t>.</a:t>
            </a:r>
            <a:br>
              <a:rPr lang="en-US" sz="2200" dirty="0" smtClean="0"/>
            </a:br>
            <a:r>
              <a:rPr lang="en-US" sz="2200" dirty="0" smtClean="0"/>
              <a:t>When </a:t>
            </a:r>
            <a:r>
              <a:rPr lang="en-US" sz="2200" i="1" dirty="0"/>
              <a:t>x</a:t>
            </a:r>
            <a:r>
              <a:rPr lang="en-US" sz="2200" dirty="0" smtClean="0"/>
              <a:t> </a:t>
            </a:r>
            <a:r>
              <a:rPr lang="en-US" sz="2200" dirty="0"/>
              <a:t>= 4</a:t>
            </a:r>
            <a:r>
              <a:rPr lang="en-US" sz="2200" dirty="0" smtClean="0"/>
              <a:t>, </a:t>
            </a:r>
            <a:r>
              <a:rPr lang="en-US" sz="2200" i="1" dirty="0" smtClean="0"/>
              <a:t>y </a:t>
            </a:r>
            <a:r>
              <a:rPr lang="en-US" sz="2200" dirty="0" smtClean="0"/>
              <a:t>= </a:t>
            </a:r>
            <a:r>
              <a:rPr lang="en-US" sz="2200" dirty="0"/>
              <a:t>50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514600" algn="l"/>
              </a:tabLst>
            </a:pPr>
            <a:r>
              <a:rPr lang="en-US" sz="2200" dirty="0" smtClean="0"/>
              <a:t>Find </a:t>
            </a:r>
            <a:r>
              <a:rPr lang="en-US" sz="2200" dirty="0"/>
              <a:t>a formula for </a:t>
            </a:r>
            <a:r>
              <a:rPr lang="en-US" sz="2200" i="1" dirty="0"/>
              <a:t>y</a:t>
            </a:r>
            <a:r>
              <a:rPr lang="en-US" sz="2200" dirty="0"/>
              <a:t> in terms of </a:t>
            </a:r>
            <a:r>
              <a:rPr lang="en-US" sz="2200" i="1" dirty="0"/>
              <a:t>x</a:t>
            </a:r>
            <a:r>
              <a:rPr lang="en-US" sz="2200" dirty="0" smtClean="0"/>
              <a:t>. 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514600" algn="l"/>
              </a:tabLst>
            </a:pPr>
            <a:r>
              <a:rPr lang="en-US" sz="2200" dirty="0" smtClean="0"/>
              <a:t>Find </a:t>
            </a:r>
            <a:r>
              <a:rPr lang="en-US" sz="2200" i="1" dirty="0"/>
              <a:t>y</a:t>
            </a:r>
            <a:r>
              <a:rPr lang="en-US" sz="2200" dirty="0"/>
              <a:t> when </a:t>
            </a:r>
            <a:r>
              <a:rPr lang="en-US" sz="2200" i="1" dirty="0"/>
              <a:t>x</a:t>
            </a:r>
            <a:r>
              <a:rPr lang="en-US" sz="2200" dirty="0" smtClean="0"/>
              <a:t> </a:t>
            </a:r>
            <a:r>
              <a:rPr lang="en-US" sz="2200" dirty="0"/>
              <a:t>= 9 </a:t>
            </a:r>
            <a:endParaRPr lang="en-US" sz="22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514600" algn="l"/>
              </a:tabLst>
            </a:pPr>
            <a:r>
              <a:rPr lang="en-US" sz="2200" dirty="0" smtClean="0"/>
              <a:t>Find </a:t>
            </a:r>
            <a:r>
              <a:rPr lang="en-US" sz="2200" i="1" dirty="0"/>
              <a:t>x</a:t>
            </a:r>
            <a:r>
              <a:rPr lang="en-US" sz="2200" dirty="0" smtClean="0"/>
              <a:t> </a:t>
            </a:r>
            <a:r>
              <a:rPr lang="en-US" sz="2200" dirty="0"/>
              <a:t>when </a:t>
            </a:r>
            <a:r>
              <a:rPr lang="en-US" sz="2200" i="1" dirty="0"/>
              <a:t>y</a:t>
            </a:r>
            <a:r>
              <a:rPr lang="en-US" sz="2200" dirty="0"/>
              <a:t> = 250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 flipH="1">
                <a:off x="251520" y="5733256"/>
                <a:ext cx="5184576" cy="830997"/>
              </a:xfrm>
              <a:prstGeom prst="rect">
                <a:avLst/>
              </a:prstGeom>
              <a:solidFill>
                <a:srgbClr val="FAFAB4"/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Q7a </a:t>
                </a:r>
                <a:r>
                  <a:rPr 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hint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– Write </a:t>
                </a:r>
                <a:r>
                  <a:rPr lang="en-US" sz="2400" i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24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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find the value of </a:t>
                </a:r>
                <a:r>
                  <a:rPr lang="en-US" sz="24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r>
                  <a:rPr lang="en-US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600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51520" y="5733256"/>
                <a:ext cx="5184576" cy="83099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974437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19.2 – More Direct Proportion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5123" y="3191485"/>
            <a:ext cx="52565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11"/>
              <a:tabLst>
                <a:tab pos="914400" algn="l"/>
                <a:tab pos="2514600" algn="l"/>
              </a:tabLst>
            </a:pPr>
            <a:r>
              <a:rPr lang="en-US" sz="2200" b="1" dirty="0" smtClean="0">
                <a:solidFill>
                  <a:srgbClr val="C00000"/>
                </a:solidFill>
              </a:rPr>
              <a:t>Problem-solving</a:t>
            </a:r>
            <a:r>
              <a:rPr lang="en-US" sz="2200" dirty="0"/>
              <a:t> </a:t>
            </a:r>
            <a:r>
              <a:rPr lang="en-US" sz="2200" dirty="0" smtClean="0"/>
              <a:t>The </a:t>
            </a:r>
            <a:r>
              <a:rPr lang="en-US" sz="2200" dirty="0"/>
              <a:t>cost of fuel per hour, </a:t>
            </a:r>
            <a:r>
              <a:rPr lang="en-US" sz="2200" i="1" dirty="0"/>
              <a:t>C</a:t>
            </a:r>
            <a:r>
              <a:rPr lang="en-US" sz="2200" dirty="0"/>
              <a:t> (in £), to propel a boat through the water is directly proportional to the cube of its speed, </a:t>
            </a:r>
            <a:r>
              <a:rPr lang="en-US" sz="2200" i="1" dirty="0"/>
              <a:t>s</a:t>
            </a:r>
            <a:r>
              <a:rPr lang="en-US" sz="2200" dirty="0"/>
              <a:t> (in mph</a:t>
            </a:r>
            <a:r>
              <a:rPr lang="en-US" sz="2200" dirty="0" smtClean="0"/>
              <a:t>).</a:t>
            </a:r>
            <a:br>
              <a:rPr lang="en-US" sz="2200" dirty="0" smtClean="0"/>
            </a:br>
            <a:r>
              <a:rPr lang="en-US" sz="2200" dirty="0" smtClean="0"/>
              <a:t>A </a:t>
            </a:r>
            <a:r>
              <a:rPr lang="en-US" sz="2200" dirty="0"/>
              <a:t>boat travelling at 10 mph uses £50 of fuel per hour, </a:t>
            </a:r>
            <a:endParaRPr lang="en-US" sz="2200" dirty="0" smtClean="0"/>
          </a:p>
          <a:p>
            <a:pPr marL="690563" lvl="1" indent="-3460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200" dirty="0" smtClean="0"/>
              <a:t>Write </a:t>
            </a:r>
            <a:r>
              <a:rPr lang="en-US" sz="2200" dirty="0"/>
              <a:t>a formula for </a:t>
            </a:r>
            <a:r>
              <a:rPr lang="en-US" sz="2200" i="1" dirty="0"/>
              <a:t>C</a:t>
            </a:r>
            <a:r>
              <a:rPr lang="en-US" sz="2200" dirty="0"/>
              <a:t> in terms of </a:t>
            </a:r>
            <a:r>
              <a:rPr lang="en-US" sz="2200" i="1" dirty="0"/>
              <a:t>s</a:t>
            </a:r>
            <a:r>
              <a:rPr lang="en-US" sz="2200" dirty="0"/>
              <a:t>. </a:t>
            </a:r>
            <a:endParaRPr lang="en-US" sz="2200" dirty="0" smtClean="0"/>
          </a:p>
          <a:p>
            <a:pPr marL="690563" lvl="1" indent="-3460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200" dirty="0" smtClean="0"/>
              <a:t>Calculate </a:t>
            </a:r>
            <a:r>
              <a:rPr lang="en-US" sz="2200" dirty="0"/>
              <a:t>C when the boat is travelling at 5 mph.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83" y="2852936"/>
            <a:ext cx="548640" cy="53709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8096" y="1255964"/>
            <a:ext cx="5173611" cy="1812996"/>
            <a:chOff x="3465597" y="1089031"/>
            <a:chExt cx="5309150" cy="1812996"/>
          </a:xfrm>
        </p:grpSpPr>
        <p:sp>
          <p:nvSpPr>
            <p:cNvPr id="8" name="Round Diagonal Corner Rectangle 7"/>
            <p:cNvSpPr/>
            <p:nvPr/>
          </p:nvSpPr>
          <p:spPr>
            <a:xfrm>
              <a:off x="3465597" y="1089032"/>
              <a:ext cx="5309150" cy="1812995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ound Diagonal Corner Rectangle 8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50913" y="1605883"/>
              <a:ext cx="519755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i="1" dirty="0"/>
                <a:t>y</a:t>
              </a:r>
              <a:r>
                <a:rPr lang="en-US" sz="2400" dirty="0"/>
                <a:t> is directly proportional to the square </a:t>
              </a:r>
              <a:r>
                <a:rPr lang="en-US" sz="2400" dirty="0" smtClean="0"/>
                <a:t>of </a:t>
              </a:r>
              <a:r>
                <a:rPr lang="en-US" sz="2400" i="1" dirty="0" smtClean="0"/>
                <a:t>x</a:t>
              </a:r>
              <a:r>
                <a:rPr lang="en-US" sz="2400" dirty="0" smtClean="0"/>
                <a:t>. When </a:t>
              </a:r>
              <a:r>
                <a:rPr lang="en-US" sz="2400" i="1" dirty="0"/>
                <a:t>x</a:t>
              </a:r>
              <a:r>
                <a:rPr lang="en-US" sz="2400" dirty="0"/>
                <a:t> = 5</a:t>
              </a:r>
              <a:r>
                <a:rPr lang="en-US" sz="2400" dirty="0" smtClean="0"/>
                <a:t>, </a:t>
              </a:r>
              <a:r>
                <a:rPr lang="en-US" sz="2400" i="1" dirty="0" smtClean="0"/>
                <a:t>y </a:t>
              </a:r>
              <a:r>
                <a:rPr lang="en-US" sz="2400" dirty="0" smtClean="0"/>
                <a:t>= </a:t>
              </a:r>
              <a:r>
                <a:rPr lang="en-US" sz="2400" dirty="0"/>
                <a:t>150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dirty="0"/>
                <a:t>Find the value of </a:t>
              </a:r>
              <a:r>
                <a:rPr lang="en-US" sz="2400" i="1" dirty="0"/>
                <a:t>y</a:t>
              </a:r>
              <a:r>
                <a:rPr lang="en-US" sz="2400" dirty="0"/>
                <a:t> when </a:t>
              </a:r>
              <a:r>
                <a:rPr lang="en-US" sz="2400" i="1" dirty="0"/>
                <a:t>x</a:t>
              </a:r>
              <a:r>
                <a:rPr lang="en-US" sz="2400" dirty="0"/>
                <a:t> = 3</a:t>
              </a:r>
              <a:r>
                <a:rPr lang="en-US" sz="2400" dirty="0" smtClean="0"/>
                <a:t>. 	</a:t>
              </a:r>
              <a:r>
                <a:rPr lang="en-US" sz="2400" b="1" dirty="0" smtClean="0"/>
                <a:t>(4)</a:t>
              </a:r>
              <a:endParaRPr lang="en-US" sz="2400" b="1" dirty="0"/>
            </a:p>
          </p:txBody>
        </p:sp>
      </p:grpSp>
      <p:sp>
        <p:nvSpPr>
          <p:cNvPr id="11" name="Rectangle 10"/>
          <p:cNvSpPr/>
          <p:nvPr/>
        </p:nvSpPr>
        <p:spPr>
          <a:xfrm flipH="1">
            <a:off x="5580112" y="1196752"/>
            <a:ext cx="3213011" cy="1631216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 </a:t>
            </a: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-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the first three steps in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Q6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Make sure you write everything down to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marks.</a:t>
            </a:r>
          </a:p>
        </p:txBody>
      </p:sp>
    </p:spTree>
    <p:extLst>
      <p:ext uri="{BB962C8B-B14F-4D97-AF65-F5344CB8AC3E}">
        <p14:creationId xmlns:p14="http://schemas.microsoft.com/office/powerpoint/2010/main" val="350454655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19.2 – More Direct Proportion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47269"/>
            <a:ext cx="5256584" cy="5435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5138" indent="-465138">
              <a:buClr>
                <a:srgbClr val="C00000"/>
              </a:buClr>
              <a:buFont typeface="+mj-lt"/>
              <a:buAutoNum type="arabicPeriod" startAt="10"/>
              <a:tabLst>
                <a:tab pos="914400" algn="l"/>
                <a:tab pos="2514600" algn="l"/>
              </a:tabLst>
            </a:pPr>
            <a:r>
              <a:rPr lang="en-US" sz="2170" b="1" dirty="0" smtClean="0">
                <a:solidFill>
                  <a:srgbClr val="C00000"/>
                </a:solidFill>
              </a:rPr>
              <a:t>STEM </a:t>
            </a:r>
            <a:r>
              <a:rPr lang="en-US" sz="2170" b="1" dirty="0">
                <a:solidFill>
                  <a:srgbClr val="C00000"/>
                </a:solidFill>
              </a:rPr>
              <a:t>/ Reasoning </a:t>
            </a:r>
            <a:r>
              <a:rPr lang="en-US" sz="2170" dirty="0"/>
              <a:t>The kinetic energy, </a:t>
            </a:r>
            <a:r>
              <a:rPr lang="en-US" sz="2170" i="1" dirty="0"/>
              <a:t>E</a:t>
            </a:r>
            <a:r>
              <a:rPr lang="en-US" sz="2170" dirty="0"/>
              <a:t> (in joules, </a:t>
            </a:r>
            <a:r>
              <a:rPr lang="en-US" sz="2170" i="1" dirty="0"/>
              <a:t>J</a:t>
            </a:r>
            <a:r>
              <a:rPr lang="en-US" sz="2170" dirty="0"/>
              <a:t>), of an object varies in direct </a:t>
            </a:r>
            <a:r>
              <a:rPr lang="en-US" sz="2170" dirty="0" smtClean="0"/>
              <a:t>proportion </a:t>
            </a:r>
            <a:r>
              <a:rPr lang="en-US" sz="2170" dirty="0"/>
              <a:t>to the square of its speed, </a:t>
            </a:r>
            <a:r>
              <a:rPr lang="en-US" sz="2170" i="1" dirty="0"/>
              <a:t>s</a:t>
            </a:r>
            <a:r>
              <a:rPr lang="en-US" sz="2170" dirty="0"/>
              <a:t> (in m/s</a:t>
            </a:r>
            <a:r>
              <a:rPr lang="en-US" sz="2170" dirty="0" smtClean="0"/>
              <a:t>).</a:t>
            </a:r>
            <a:br>
              <a:rPr lang="en-US" sz="2170" dirty="0" smtClean="0"/>
            </a:br>
            <a:r>
              <a:rPr lang="en-US" sz="2170" dirty="0" smtClean="0"/>
              <a:t>An </a:t>
            </a:r>
            <a:r>
              <a:rPr lang="en-US" sz="2170" dirty="0"/>
              <a:t>object moving at 5 m/s has </a:t>
            </a:r>
            <a:r>
              <a:rPr lang="en-US" sz="2170" dirty="0" smtClean="0"/>
              <a:t>125</a:t>
            </a:r>
            <a:r>
              <a:rPr lang="en-US" sz="2170" i="1" dirty="0" smtClean="0"/>
              <a:t>J</a:t>
            </a:r>
            <a:r>
              <a:rPr lang="en-US" sz="2170" dirty="0" smtClean="0"/>
              <a:t> </a:t>
            </a:r>
            <a:r>
              <a:rPr lang="en-US" sz="2170" dirty="0"/>
              <a:t>of kinetic energy, </a:t>
            </a:r>
            <a:endParaRPr lang="en-US" sz="2170" dirty="0" smtClean="0"/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70" dirty="0" smtClean="0"/>
              <a:t>Write </a:t>
            </a:r>
            <a:r>
              <a:rPr lang="en-US" sz="2170" dirty="0"/>
              <a:t>a formula </a:t>
            </a:r>
            <a:r>
              <a:rPr lang="en-US" sz="2170" dirty="0" smtClean="0"/>
              <a:t>for </a:t>
            </a:r>
            <a:r>
              <a:rPr lang="en-US" sz="2170" i="1" dirty="0" smtClean="0"/>
              <a:t>E</a:t>
            </a:r>
            <a:r>
              <a:rPr lang="en-US" sz="2170" dirty="0" smtClean="0"/>
              <a:t> in </a:t>
            </a:r>
            <a:r>
              <a:rPr lang="en-US" sz="2170" dirty="0"/>
              <a:t>terms of </a:t>
            </a:r>
            <a:r>
              <a:rPr lang="en-US" sz="2170" i="1" dirty="0" smtClean="0"/>
              <a:t>s</a:t>
            </a:r>
            <a:r>
              <a:rPr lang="en-US" sz="2170" dirty="0" smtClean="0"/>
              <a:t>.</a:t>
            </a: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70" dirty="0" smtClean="0"/>
              <a:t>How </a:t>
            </a:r>
            <a:r>
              <a:rPr lang="en-US" sz="2170" dirty="0"/>
              <a:t>much kinetic energy does the object have if it is moving at 2m/s? </a:t>
            </a:r>
            <a:endParaRPr lang="en-US" sz="2170" dirty="0" smtClean="0"/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70" dirty="0" smtClean="0"/>
              <a:t>What </a:t>
            </a:r>
            <a:r>
              <a:rPr lang="en-US" sz="2170" dirty="0"/>
              <a:t>speed is the object moving at if it has 192.2</a:t>
            </a:r>
            <a:r>
              <a:rPr lang="en-US" sz="2170" i="1" dirty="0"/>
              <a:t>J</a:t>
            </a:r>
            <a:r>
              <a:rPr lang="en-US" sz="2170" dirty="0"/>
              <a:t> of kinetic energy? </a:t>
            </a:r>
            <a:endParaRPr lang="en-US" sz="2170" dirty="0" smtClean="0"/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70" dirty="0" smtClean="0"/>
              <a:t>What </a:t>
            </a:r>
            <a:r>
              <a:rPr lang="en-US" sz="2170" dirty="0"/>
              <a:t>happens to the kinetic energy, </a:t>
            </a:r>
            <a:r>
              <a:rPr lang="en-US" sz="2170" i="1" dirty="0"/>
              <a:t>E</a:t>
            </a:r>
            <a:r>
              <a:rPr lang="en-US" sz="2170" dirty="0"/>
              <a:t>, if the speed of the object is doubled?</a:t>
            </a:r>
            <a:endParaRPr lang="en-US" sz="21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1053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19.2 – More Direct Proportion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5256584" cy="53957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65138" indent="-465138">
                  <a:buClr>
                    <a:srgbClr val="C00000"/>
                  </a:buClr>
                  <a:buFont typeface="+mj-lt"/>
                  <a:buAutoNum type="arabicPeriod" startAt="12"/>
                  <a:tabLst>
                    <a:tab pos="914400" algn="l"/>
                    <a:tab pos="2514600" algn="l"/>
                  </a:tabLst>
                </a:pPr>
                <a:r>
                  <a:rPr lang="en-US" sz="2140" b="1" dirty="0" smtClean="0">
                    <a:solidFill>
                      <a:srgbClr val="C00000"/>
                    </a:solidFill>
                  </a:rPr>
                  <a:t>STEM </a:t>
                </a:r>
                <a:r>
                  <a:rPr lang="en-US" sz="2140" b="1" dirty="0">
                    <a:solidFill>
                      <a:srgbClr val="C00000"/>
                    </a:solidFill>
                  </a:rPr>
                  <a:t>/ Reasoning </a:t>
                </a:r>
                <a:r>
                  <a:rPr lang="en-US" sz="2140" dirty="0" smtClean="0"/>
                  <a:t>In </a:t>
                </a:r>
                <a:r>
                  <a:rPr lang="en-US" sz="2140" dirty="0"/>
                  <a:t>a factory, chemical reactions are carried out in spherical containers. The time, </a:t>
                </a:r>
                <a:r>
                  <a:rPr lang="en-US" sz="2140" i="1" dirty="0"/>
                  <a:t>T</a:t>
                </a:r>
                <a:r>
                  <a:rPr lang="en-US" sz="2140" dirty="0"/>
                  <a:t> (in minutes), the chemical reaction takes is directly proportional to the square of the </a:t>
                </a:r>
                <a:r>
                  <a:rPr lang="en-US" sz="2140" dirty="0" smtClean="0"/>
                  <a:t>radius, </a:t>
                </a:r>
                <a:r>
                  <a:rPr lang="en-US" sz="2140" i="1" dirty="0" smtClean="0"/>
                  <a:t>R</a:t>
                </a:r>
                <a:r>
                  <a:rPr lang="en-US" sz="2140" dirty="0" smtClean="0"/>
                  <a:t> </a:t>
                </a:r>
                <a:r>
                  <a:rPr lang="en-US" sz="2140" dirty="0"/>
                  <a:t>(in cm), of the spherical </a:t>
                </a:r>
                <a:r>
                  <a:rPr lang="en-US" sz="2140" dirty="0" smtClean="0"/>
                  <a:t>container.</a:t>
                </a:r>
                <a:br>
                  <a:rPr lang="en-US" sz="2140" dirty="0" smtClean="0"/>
                </a:br>
                <a:r>
                  <a:rPr lang="en-US" sz="2140" dirty="0" smtClean="0"/>
                  <a:t>When </a:t>
                </a:r>
                <a:r>
                  <a:rPr lang="en-US" sz="2140" i="1" dirty="0" smtClean="0"/>
                  <a:t>R</a:t>
                </a:r>
                <a:r>
                  <a:rPr lang="en-US" sz="2140" dirty="0" smtClean="0"/>
                  <a:t> </a:t>
                </a:r>
                <a:r>
                  <a:rPr lang="en-US" sz="2140" dirty="0"/>
                  <a:t>= 120, </a:t>
                </a:r>
                <a:r>
                  <a:rPr lang="en-US" sz="2140" i="1" dirty="0" smtClean="0"/>
                  <a:t>T </a:t>
                </a:r>
                <a:r>
                  <a:rPr lang="en-US" sz="2140" dirty="0" smtClean="0"/>
                  <a:t>= </a:t>
                </a:r>
                <a:r>
                  <a:rPr lang="en-US" sz="2140" dirty="0"/>
                  <a:t>32 </a:t>
                </a:r>
                <a:endParaRPr lang="en-US" sz="2140" dirty="0" smtClean="0"/>
              </a:p>
              <a:p>
                <a:pPr marL="793750" lvl="1" indent="-336550">
                  <a:buClr>
                    <a:srgbClr val="C00000"/>
                  </a:buClr>
                  <a:buFont typeface="+mj-lt"/>
                  <a:buAutoNum type="alphaLcPeriod"/>
                  <a:tabLst>
                    <a:tab pos="2514600" algn="l"/>
                  </a:tabLst>
                </a:pPr>
                <a:r>
                  <a:rPr lang="en-US" sz="2140" dirty="0" smtClean="0"/>
                  <a:t>Write </a:t>
                </a:r>
                <a:r>
                  <a:rPr lang="en-US" sz="2140" dirty="0"/>
                  <a:t>a formula for </a:t>
                </a:r>
                <a:r>
                  <a:rPr lang="en-US" sz="2140" i="1" dirty="0"/>
                  <a:t>T</a:t>
                </a:r>
                <a:r>
                  <a:rPr lang="en-US" sz="2140" dirty="0"/>
                  <a:t> in terms of </a:t>
                </a:r>
                <a:r>
                  <a:rPr lang="en-US" sz="2140" i="1" dirty="0"/>
                  <a:t>R</a:t>
                </a:r>
                <a:r>
                  <a:rPr lang="en-US" sz="2140" dirty="0"/>
                  <a:t>. </a:t>
                </a:r>
                <a:endParaRPr lang="en-US" sz="2140" dirty="0" smtClean="0"/>
              </a:p>
              <a:p>
                <a:pPr marL="793750" lvl="1" indent="-336550">
                  <a:buClr>
                    <a:srgbClr val="C00000"/>
                  </a:buClr>
                  <a:buFont typeface="+mj-lt"/>
                  <a:buAutoNum type="alphaLcPeriod"/>
                  <a:tabLst>
                    <a:tab pos="2514600" algn="l"/>
                  </a:tabLst>
                </a:pPr>
                <a:r>
                  <a:rPr lang="en-US" sz="2140" dirty="0" smtClean="0"/>
                  <a:t>Find </a:t>
                </a:r>
                <a:r>
                  <a:rPr lang="en-US" sz="2140" dirty="0"/>
                  <a:t>the value of </a:t>
                </a:r>
                <a:r>
                  <a:rPr lang="en-US" sz="2140" i="1" dirty="0"/>
                  <a:t>T</a:t>
                </a:r>
                <a:r>
                  <a:rPr lang="en-US" sz="2140" dirty="0"/>
                  <a:t> </a:t>
                </a:r>
                <a:r>
                  <a:rPr lang="en-US" sz="2140" dirty="0" smtClean="0"/>
                  <a:t>when </a:t>
                </a:r>
                <a:r>
                  <a:rPr lang="en-US" sz="2140" i="1" dirty="0" smtClean="0"/>
                  <a:t>R</a:t>
                </a:r>
                <a:r>
                  <a:rPr lang="en-US" sz="2140" dirty="0" smtClean="0"/>
                  <a:t> </a:t>
                </a:r>
                <a:r>
                  <a:rPr lang="en-US" sz="2140" dirty="0"/>
                  <a:t>= 150</a:t>
                </a:r>
              </a:p>
              <a:p>
                <a:pPr marL="465138" indent="-465138">
                  <a:buClr>
                    <a:srgbClr val="C00000"/>
                  </a:buClr>
                  <a:buFont typeface="+mj-lt"/>
                  <a:buAutoNum type="arabicPeriod" startAt="12"/>
                  <a:tabLst>
                    <a:tab pos="914400" algn="l"/>
                    <a:tab pos="2514600" algn="l"/>
                  </a:tabLst>
                </a:pPr>
                <a:r>
                  <a:rPr lang="en-US" sz="2140" b="1" dirty="0" smtClean="0">
                    <a:solidFill>
                      <a:srgbClr val="C00000"/>
                    </a:solidFill>
                  </a:rPr>
                  <a:t>Problem-solving </a:t>
                </a:r>
                <a:r>
                  <a:rPr lang="en-US" sz="2140" dirty="0"/>
                  <a:t>In an experiment, measurements of </a:t>
                </a:r>
                <a:r>
                  <a:rPr lang="en-US" sz="2140" i="1" dirty="0"/>
                  <a:t>g</a:t>
                </a:r>
                <a:r>
                  <a:rPr lang="en-US" sz="2140" dirty="0"/>
                  <a:t> and </a:t>
                </a:r>
                <a:r>
                  <a:rPr lang="en-US" sz="2140" i="1" dirty="0"/>
                  <a:t>h</a:t>
                </a:r>
                <a:r>
                  <a:rPr lang="en-US" sz="2140" dirty="0"/>
                  <a:t> were </a:t>
                </a:r>
                <a:r>
                  <a:rPr lang="en-US" sz="2140" dirty="0" smtClean="0"/>
                  <a:t>taken.</a:t>
                </a:r>
                <a:br>
                  <a:rPr lang="en-US" sz="2140" dirty="0" smtClean="0"/>
                </a:br>
                <a:r>
                  <a:rPr lang="en-US" sz="2140" dirty="0" smtClean="0"/>
                  <a:t>Which </a:t>
                </a:r>
                <a:r>
                  <a:rPr lang="en-US" sz="2140" dirty="0"/>
                  <a:t>of these </a:t>
                </a:r>
                <a:r>
                  <a:rPr lang="en-US" sz="2140" dirty="0" smtClean="0"/>
                  <a:t/>
                </a:r>
                <a:br>
                  <a:rPr lang="en-US" sz="2140" dirty="0" smtClean="0"/>
                </a:br>
                <a:r>
                  <a:rPr lang="en-US" sz="2140" dirty="0" smtClean="0"/>
                  <a:t>relationships </a:t>
                </a:r>
                <a:r>
                  <a:rPr lang="en-US" sz="2140" dirty="0"/>
                  <a:t>fits </a:t>
                </a:r>
                <a:r>
                  <a:rPr lang="en-US" sz="2140" dirty="0" smtClean="0"/>
                  <a:t/>
                </a:r>
                <a:br>
                  <a:rPr lang="en-US" sz="2140" dirty="0" smtClean="0"/>
                </a:br>
                <a:r>
                  <a:rPr lang="en-US" sz="2140" dirty="0" smtClean="0"/>
                  <a:t>the </a:t>
                </a:r>
                <a:r>
                  <a:rPr lang="en-US" sz="2140" dirty="0"/>
                  <a:t>result? </a:t>
                </a:r>
                <a:r>
                  <a:rPr lang="en-US" sz="2140" dirty="0" smtClean="0"/>
                  <a:t/>
                </a:r>
                <a:br>
                  <a:rPr lang="en-US" sz="2140" dirty="0" smtClean="0"/>
                </a:br>
                <a:r>
                  <a:rPr lang="en-US" sz="2140" i="1" dirty="0" smtClean="0"/>
                  <a:t>g </a:t>
                </a:r>
                <a:r>
                  <a:rPr lang="en-US" sz="2140" dirty="0"/>
                  <a:t>∝</a:t>
                </a:r>
                <a:r>
                  <a:rPr lang="en-US" sz="2140" i="1" dirty="0" smtClean="0"/>
                  <a:t> h    g </a:t>
                </a:r>
                <a:r>
                  <a:rPr lang="en-US" sz="2140" dirty="0"/>
                  <a:t>∝</a:t>
                </a:r>
                <a:r>
                  <a:rPr lang="en-US" sz="2140" i="1" dirty="0" smtClean="0"/>
                  <a:t> h</a:t>
                </a:r>
                <a:r>
                  <a:rPr lang="en-US" sz="2140" i="1" baseline="30000" dirty="0" smtClean="0"/>
                  <a:t>2</a:t>
                </a:r>
                <a:r>
                  <a:rPr lang="en-US" sz="2140" i="1" dirty="0" smtClean="0"/>
                  <a:t> </a:t>
                </a:r>
                <a:r>
                  <a:rPr lang="en-US" sz="2140" i="1" dirty="0"/>
                  <a:t>g </a:t>
                </a:r>
                <a:r>
                  <a:rPr lang="en-US" sz="2140" i="1" dirty="0" smtClean="0"/>
                  <a:t>  </a:t>
                </a:r>
                <a:r>
                  <a:rPr lang="en-US" sz="2140" i="1" dirty="0" err="1" smtClean="0"/>
                  <a:t>g</a:t>
                </a:r>
                <a:r>
                  <a:rPr lang="en-US" sz="2140" i="1" dirty="0" smtClean="0"/>
                  <a:t> </a:t>
                </a:r>
                <a:r>
                  <a:rPr lang="en-US" sz="2140" dirty="0"/>
                  <a:t>∝</a:t>
                </a:r>
                <a:r>
                  <a:rPr lang="en-US" sz="2140" i="1" dirty="0" smtClean="0"/>
                  <a:t> h</a:t>
                </a:r>
                <a:r>
                  <a:rPr lang="en-US" sz="2140" i="1" baseline="30000" dirty="0" smtClean="0"/>
                  <a:t>3    </a:t>
                </a:r>
                <a:r>
                  <a:rPr lang="en-US" sz="2140" i="1" dirty="0" smtClean="0"/>
                  <a:t>g </a:t>
                </a:r>
                <a:r>
                  <a:rPr lang="en-US" sz="2140" dirty="0"/>
                  <a:t>∝</a:t>
                </a:r>
                <a:r>
                  <a:rPr lang="en-US" sz="2140" i="1" dirty="0" smtClean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14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14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rad>
                  </m:oMath>
                </a14:m>
                <a:endParaRPr lang="en-US" sz="2140" i="1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5256584" cy="5395708"/>
              </a:xfrm>
              <a:prstGeom prst="rect">
                <a:avLst/>
              </a:prstGeom>
              <a:blipFill rotWithShape="0">
                <a:blip r:embed="rId4"/>
                <a:stretch>
                  <a:fillRect l="-1275" t="-678" r="-811" b="-1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034908"/>
              </p:ext>
            </p:extLst>
          </p:nvPr>
        </p:nvGraphicFramePr>
        <p:xfrm>
          <a:off x="3070021" y="5300816"/>
          <a:ext cx="2438083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305"/>
                <a:gridCol w="535305"/>
                <a:gridCol w="676593"/>
                <a:gridCol w="817880"/>
              </a:tblGrid>
              <a:tr h="3020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992"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en-US" sz="20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375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1029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939075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19.3 </a:t>
            </a:r>
            <a:r>
              <a:rPr lang="en-GB" sz="4000" dirty="0"/>
              <a:t>– </a:t>
            </a:r>
            <a:r>
              <a:rPr lang="en-GB" sz="4000" dirty="0" smtClean="0"/>
              <a:t>Inverse Proportion</a:t>
            </a:r>
            <a:endParaRPr lang="en-GB" sz="36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651030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Page 588</a:t>
            </a:r>
            <a:endParaRPr lang="en-GB" sz="1300" b="1" dirty="0"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419263"/>
              </p:ext>
            </p:extLst>
          </p:nvPr>
        </p:nvGraphicFramePr>
        <p:xfrm>
          <a:off x="251518" y="1268760"/>
          <a:ext cx="8568952" cy="480568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42238"/>
                <a:gridCol w="378044"/>
                <a:gridCol w="2088232"/>
                <a:gridCol w="3960438"/>
              </a:tblGrid>
              <a:tr h="541395">
                <a:tc gridSpan="2">
                  <a:txBody>
                    <a:bodyPr/>
                    <a:lstStyle/>
                    <a:p>
                      <a:r>
                        <a:rPr kumimoji="0" lang="en-US" sz="32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Objectives</a:t>
                      </a:r>
                      <a:endParaRPr kumimoji="0" lang="en-US" sz="3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 Learn This?</a:t>
                      </a:r>
                      <a:endParaRPr lang="en-US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978885">
                <a:tc gridSpan="3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Write and use equations to solve problems involving inverse proportion.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 and recognise graphs showing inverse proportion.</a:t>
                      </a:r>
                      <a:endParaRPr lang="en-US" sz="27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can use inverse proportion to work out how long it will take different numbers of people to complete a task.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447464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Fluency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4493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3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 takes 2 people 30 minutes to deliver 200 leaflets. How long will it take 3 people?</a:t>
                      </a:r>
                      <a:br>
                        <a:rPr lang="en-US" sz="3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1400" i="0" baseline="30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239283" y="6198462"/>
            <a:ext cx="8581188" cy="4708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6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246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246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Homework, practice and support: Higher </a:t>
            </a:r>
            <a:r>
              <a:rPr lang="en-US" sz="246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19.3</a:t>
            </a:r>
            <a:endParaRPr lang="en-US" sz="246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09679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7382054" cy="739756"/>
          </a:xfrm>
        </p:spPr>
        <p:txBody>
          <a:bodyPr>
            <a:noAutofit/>
          </a:bodyPr>
          <a:lstStyle/>
          <a:p>
            <a:r>
              <a:rPr lang="en-GB" dirty="0" smtClean="0"/>
              <a:t>Contents</a:t>
            </a:r>
            <a:endParaRPr lang="en-GB" b="1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179512" y="2204864"/>
            <a:ext cx="2088232" cy="26642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Openers put the maths you are about to learn into a real-life context. Have a go at the question - it uses maths you have already learnt so you should be able to answer it at the start of the unit.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16216" y="2492897"/>
            <a:ext cx="2376264" cy="15841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have finished the whole unit, a Unit test helps you see how much progress you are making.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572000" y="6313499"/>
            <a:ext cx="576064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 Same Side Corner Rectangle 3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5780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v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7784" y="1609360"/>
            <a:ext cx="3744416" cy="491598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5516" y="5027162"/>
            <a:ext cx="4320480" cy="16067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Prior knowledge check to make sure you are ready to start the main lessons in the unit. It checks your knowledge from Key Stage 3 and from earlier in the GCSE course. Your teacher has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worksheets if you need to recap anything.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267744" y="4345665"/>
            <a:ext cx="720080" cy="6814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67744" y="3140968"/>
            <a:ext cx="720080" cy="720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940152" y="1905870"/>
            <a:ext cx="792088" cy="6230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5148064" y="1127072"/>
            <a:ext cx="3744416" cy="51269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helps you to apply the maths you know to some different situations</a:t>
            </a:r>
            <a:endParaRPr lang="en-US" sz="1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5292080" y="1641597"/>
            <a:ext cx="618900" cy="2642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6489406" y="4360512"/>
            <a:ext cx="2376264" cy="227336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only the topics in </a:t>
            </a:r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 need a bit more practice with. You’ll find more hints here to lead you through specific questions. Then move on to </a:t>
            </a:r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4932040" y="1905870"/>
            <a:ext cx="1800200" cy="24546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179512" y="1124744"/>
            <a:ext cx="3240360" cy="100811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end of the Master lessons, take a </a:t>
            </a:r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check-up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to help you to decide whether to </a:t>
            </a:r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our learning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3419872" y="1609360"/>
            <a:ext cx="1008112" cy="2965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38656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19.3 </a:t>
            </a:r>
            <a:r>
              <a:rPr lang="en-GB" sz="4000" dirty="0"/>
              <a:t>– </a:t>
            </a:r>
            <a:r>
              <a:rPr lang="en-GB" sz="4000" dirty="0" smtClean="0"/>
              <a:t>Inverse Proportion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19" y="1196752"/>
                <a:ext cx="8275867" cy="31344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96875" indent="-396875">
                  <a:buClr>
                    <a:srgbClr val="C00000"/>
                  </a:buClr>
                  <a:buFont typeface="+mj-lt"/>
                  <a:buAutoNum type="arabicPeriod"/>
                  <a:tabLst>
                    <a:tab pos="914400" algn="l"/>
                    <a:tab pos="2514600" algn="l"/>
                  </a:tabLst>
                </a:pPr>
                <a:r>
                  <a:rPr lang="en-US" sz="2350" i="1" dirty="0" smtClean="0"/>
                  <a:t>A</a:t>
                </a:r>
                <a:r>
                  <a:rPr lang="en-US" sz="2350" dirty="0"/>
                  <a:t> is directly proportional to </a:t>
                </a:r>
                <a:r>
                  <a:rPr lang="en-US" sz="2350" i="1" dirty="0" smtClean="0"/>
                  <a:t>B</a:t>
                </a:r>
                <a:r>
                  <a:rPr lang="en-US" sz="2350" dirty="0" smtClean="0"/>
                  <a:t>.</a:t>
                </a:r>
                <a:br>
                  <a:rPr lang="en-US" sz="2350" dirty="0" smtClean="0"/>
                </a:br>
                <a:r>
                  <a:rPr lang="en-US" sz="2350" i="1" dirty="0" smtClean="0"/>
                  <a:t>A</a:t>
                </a:r>
                <a:r>
                  <a:rPr lang="en-US" sz="2350" dirty="0" smtClean="0"/>
                  <a:t> </a:t>
                </a:r>
                <a:r>
                  <a:rPr lang="en-US" sz="2350" dirty="0"/>
                  <a:t>= 10 when </a:t>
                </a:r>
                <a:r>
                  <a:rPr lang="en-US" sz="2350" i="1" dirty="0"/>
                  <a:t>B</a:t>
                </a:r>
                <a:r>
                  <a:rPr lang="en-US" sz="2350" dirty="0"/>
                  <a:t> = 40</a:t>
                </a:r>
              </a:p>
              <a:p>
                <a:pPr marL="793750" lvl="1" indent="-396875">
                  <a:buClr>
                    <a:srgbClr val="C00000"/>
                  </a:buClr>
                  <a:buFont typeface="+mj-lt"/>
                  <a:buAutoNum type="alphaLcPeriod"/>
                  <a:tabLst>
                    <a:tab pos="2514600" algn="l"/>
                  </a:tabLst>
                </a:pPr>
                <a:r>
                  <a:rPr lang="en-US" sz="2350" dirty="0" smtClean="0"/>
                  <a:t>Write </a:t>
                </a:r>
                <a:r>
                  <a:rPr lang="en-US" sz="2350" dirty="0"/>
                  <a:t>a formula for A in terms of B.</a:t>
                </a:r>
              </a:p>
              <a:p>
                <a:pPr marL="793750" lvl="1" indent="-396875">
                  <a:buClr>
                    <a:srgbClr val="C00000"/>
                  </a:buClr>
                  <a:buFont typeface="+mj-lt"/>
                  <a:buAutoNum type="alphaLcPeriod"/>
                  <a:tabLst>
                    <a:tab pos="2514600" algn="l"/>
                  </a:tabLst>
                </a:pPr>
                <a:r>
                  <a:rPr lang="en-US" sz="2350" dirty="0" smtClean="0"/>
                  <a:t>Use </a:t>
                </a:r>
                <a:r>
                  <a:rPr lang="en-US" sz="2350" dirty="0"/>
                  <a:t>your formula to work out the value of A when B = </a:t>
                </a:r>
                <a:r>
                  <a:rPr lang="en-US" sz="2350" dirty="0" smtClean="0"/>
                  <a:t>460</a:t>
                </a:r>
              </a:p>
              <a:p>
                <a:pPr marL="396875" indent="-396875">
                  <a:buClr>
                    <a:srgbClr val="C00000"/>
                  </a:buClr>
                  <a:buFont typeface="+mj-lt"/>
                  <a:buAutoNum type="arabicPeriod"/>
                  <a:tabLst>
                    <a:tab pos="2514600" algn="l"/>
                  </a:tabLst>
                </a:pPr>
                <a:r>
                  <a:rPr lang="en-US" sz="2350" dirty="0"/>
                  <a:t>Match each statement of proportionality to the correct graph. </a:t>
                </a:r>
                <a:br>
                  <a:rPr lang="en-US" sz="2350" dirty="0"/>
                </a:br>
                <a:r>
                  <a:rPr lang="en-US" sz="2350" dirty="0" smtClean="0"/>
                  <a:t>y </a:t>
                </a:r>
                <a:r>
                  <a:rPr lang="en-US" sz="2350" dirty="0"/>
                  <a:t>∝</a:t>
                </a:r>
                <a:r>
                  <a:rPr lang="en-US" sz="2350" dirty="0" smtClean="0"/>
                  <a:t> x       y </a:t>
                </a:r>
                <a:r>
                  <a:rPr lang="en-US" sz="2350" dirty="0"/>
                  <a:t>∝</a:t>
                </a:r>
                <a:r>
                  <a:rPr lang="en-US" sz="2350" dirty="0" smtClean="0"/>
                  <a:t> x</a:t>
                </a:r>
                <a:r>
                  <a:rPr lang="en-US" sz="2350" baseline="30000" dirty="0" smtClean="0"/>
                  <a:t>2</a:t>
                </a:r>
                <a:r>
                  <a:rPr lang="en-US" sz="2350" dirty="0" smtClean="0"/>
                  <a:t>    y </a:t>
                </a:r>
                <a:r>
                  <a:rPr lang="en-US" sz="2350" dirty="0"/>
                  <a:t>∝</a:t>
                </a:r>
                <a:r>
                  <a:rPr lang="en-US" sz="235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35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35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35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den>
                    </m:f>
                  </m:oMath>
                </a14:m>
                <a:endParaRPr lang="en-US" sz="235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9" y="1196752"/>
                <a:ext cx="8275867" cy="3134448"/>
              </a:xfrm>
              <a:prstGeom prst="rect">
                <a:avLst/>
              </a:prstGeom>
              <a:blipFill rotWithShape="0">
                <a:blip r:embed="rId4"/>
                <a:stretch>
                  <a:fillRect l="-884" t="-1362" b="-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lowchart: Delay 6"/>
          <p:cNvSpPr/>
          <p:nvPr/>
        </p:nvSpPr>
        <p:spPr>
          <a:xfrm flipH="1">
            <a:off x="8527387" y="1174012"/>
            <a:ext cx="365093" cy="5477303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4339238"/>
            <a:ext cx="8112879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291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19.3 </a:t>
            </a:r>
            <a:r>
              <a:rPr lang="en-GB" sz="4000" dirty="0"/>
              <a:t>– </a:t>
            </a:r>
            <a:r>
              <a:rPr lang="en-GB" sz="4000" dirty="0" smtClean="0"/>
              <a:t>Inverse Proportion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13387" y="2636912"/>
            <a:ext cx="8538434" cy="3910245"/>
            <a:chOff x="3522387" y="1017021"/>
            <a:chExt cx="5315462" cy="3910245"/>
          </a:xfrm>
        </p:grpSpPr>
        <p:sp>
          <p:nvSpPr>
            <p:cNvPr id="9" name="Round Diagonal Corner Rectangle 8"/>
            <p:cNvSpPr/>
            <p:nvPr/>
          </p:nvSpPr>
          <p:spPr>
            <a:xfrm>
              <a:off x="3522387" y="1017021"/>
              <a:ext cx="5295945" cy="3910245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 Diagonal Corner Rectangle 9"/>
            <p:cNvSpPr/>
            <p:nvPr/>
          </p:nvSpPr>
          <p:spPr>
            <a:xfrm>
              <a:off x="3528700" y="1017023"/>
              <a:ext cx="5309149" cy="428544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Example 2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3558865" y="1449070"/>
                  <a:ext cx="5146090" cy="347819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100" dirty="0" smtClean="0"/>
                    <a:t>y is inversely proportional </a:t>
                  </a:r>
                  <a:r>
                    <a:rPr lang="en-US" sz="2100" dirty="0"/>
                    <a:t>to </a:t>
                  </a:r>
                  <a:r>
                    <a:rPr lang="en-US" sz="2100" i="1" dirty="0"/>
                    <a:t>x</a:t>
                  </a:r>
                  <a:r>
                    <a:rPr lang="en-US" sz="2100" dirty="0"/>
                    <a:t>. </a:t>
                  </a:r>
                  <a:r>
                    <a:rPr lang="en-US" sz="2100" dirty="0" smtClean="0"/>
                    <a:t/>
                  </a:r>
                  <a:br>
                    <a:rPr lang="en-US" sz="2100" dirty="0" smtClean="0"/>
                  </a:br>
                  <a:r>
                    <a:rPr lang="en-US" sz="2100" dirty="0" smtClean="0"/>
                    <a:t>When </a:t>
                  </a:r>
                  <a:r>
                    <a:rPr lang="en-US" sz="2100" i="1" dirty="0"/>
                    <a:t>y</a:t>
                  </a:r>
                  <a:r>
                    <a:rPr lang="en-US" sz="2100" dirty="0"/>
                    <a:t> = </a:t>
                  </a:r>
                  <a:r>
                    <a:rPr lang="en-US" sz="2100" dirty="0" smtClean="0"/>
                    <a:t>2, </a:t>
                  </a:r>
                  <a:r>
                    <a:rPr lang="en-US" sz="2100" i="1" dirty="0"/>
                    <a:t>x</a:t>
                  </a:r>
                  <a:r>
                    <a:rPr lang="en-US" sz="2100" dirty="0"/>
                    <a:t> = </a:t>
                  </a:r>
                  <a:r>
                    <a:rPr lang="en-US" sz="2100" dirty="0" smtClean="0"/>
                    <a:t>3 </a:t>
                  </a:r>
                </a:p>
                <a:p>
                  <a:pPr marL="457200" indent="-457200">
                    <a:spcAft>
                      <a:spcPts val="0"/>
                    </a:spcAft>
                    <a:buFont typeface="+mj-lt"/>
                    <a:buAutoNum type="alphaLcPeriod"/>
                    <a:tabLst>
                      <a:tab pos="4972050" algn="r"/>
                    </a:tabLst>
                  </a:pPr>
                  <a:r>
                    <a:rPr lang="en-US" sz="2100" dirty="0"/>
                    <a:t>Write a formula for </a:t>
                  </a:r>
                  <a:r>
                    <a:rPr lang="en-US" sz="2100" i="1" dirty="0"/>
                    <a:t>y</a:t>
                  </a:r>
                  <a:r>
                    <a:rPr lang="en-US" sz="2100" dirty="0"/>
                    <a:t> in terms of </a:t>
                  </a:r>
                  <a:r>
                    <a:rPr lang="en-US" sz="2100" i="1" dirty="0"/>
                    <a:t>x</a:t>
                  </a:r>
                  <a:r>
                    <a:rPr lang="en-US" sz="2100" dirty="0"/>
                    <a:t>. </a:t>
                  </a:r>
                  <a:endParaRPr lang="en-US" sz="2100" dirty="0" smtClean="0"/>
                </a:p>
                <a:p>
                  <a:pPr marL="457200" indent="-457200">
                    <a:spcAft>
                      <a:spcPts val="0"/>
                    </a:spcAft>
                    <a:buFont typeface="+mj-lt"/>
                    <a:buAutoNum type="alphaLcPeriod"/>
                    <a:tabLst>
                      <a:tab pos="4972050" algn="r"/>
                    </a:tabLst>
                  </a:pPr>
                  <a:r>
                    <a:rPr lang="en-US" sz="2100" dirty="0" smtClean="0"/>
                    <a:t>Calculate </a:t>
                  </a:r>
                  <a:r>
                    <a:rPr lang="en-US" sz="2100" dirty="0"/>
                    <a:t>the value </a:t>
                  </a:r>
                  <a:r>
                    <a:rPr lang="en-US" sz="2100" dirty="0" smtClean="0"/>
                    <a:t>of </a:t>
                  </a:r>
                  <a:r>
                    <a:rPr lang="en-US" sz="2100" i="1" dirty="0" smtClean="0"/>
                    <a:t>y</a:t>
                  </a:r>
                  <a:r>
                    <a:rPr lang="en-US" sz="2100" dirty="0" smtClean="0"/>
                    <a:t> </a:t>
                  </a:r>
                  <a:r>
                    <a:rPr lang="en-US" sz="2100" dirty="0"/>
                    <a:t>when </a:t>
                  </a:r>
                  <a:r>
                    <a:rPr lang="en-US" sz="2100" i="1" dirty="0"/>
                    <a:t>x</a:t>
                  </a:r>
                  <a:r>
                    <a:rPr lang="en-US" sz="2100" dirty="0"/>
                    <a:t> = 8.</a:t>
                  </a:r>
                  <a:endParaRPr lang="en-US" sz="2100" dirty="0">
                    <a:solidFill>
                      <a:srgbClr val="0070C0"/>
                    </a:solidFill>
                    <a:latin typeface="Comic Sans MS" panose="030F0702030302020204" pitchFamily="66" charset="0"/>
                  </a:endParaRPr>
                </a:p>
                <a:p>
                  <a:pPr>
                    <a:spcAft>
                      <a:spcPts val="600"/>
                    </a:spcAft>
                    <a:tabLst>
                      <a:tab pos="457200" algn="l"/>
                      <a:tab pos="4972050" algn="r"/>
                    </a:tabLst>
                  </a:pPr>
                  <a:r>
                    <a:rPr lang="en-US" sz="2100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>a    y </a:t>
                  </a:r>
                  <a:r>
                    <a:rPr lang="en-US" sz="2100" b="1" dirty="0">
                      <a:solidFill>
                        <a:srgbClr val="0070C0"/>
                      </a:solidFill>
                    </a:rPr>
                    <a:t>∝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1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1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1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x</m:t>
                          </m:r>
                        </m:den>
                      </m:f>
                    </m:oMath>
                  </a14:m>
                  <a:r>
                    <a:rPr lang="en-US" sz="2100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> so y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1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1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k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1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x</m:t>
                          </m:r>
                        </m:den>
                      </m:f>
                    </m:oMath>
                  </a14:m>
                  <a:endParaRPr lang="en-US" sz="21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endParaRPr>
                </a:p>
                <a:p>
                  <a:pPr>
                    <a:spcAft>
                      <a:spcPts val="600"/>
                    </a:spcAft>
                    <a:tabLst>
                      <a:tab pos="457200" algn="l"/>
                      <a:tab pos="4972050" algn="r"/>
                    </a:tabLst>
                  </a:pPr>
                  <a:r>
                    <a:rPr lang="en-US" sz="2100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>	2 </a:t>
                  </a:r>
                  <a:r>
                    <a:rPr lang="en-US" sz="2100" dirty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1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1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k</m:t>
                          </m:r>
                        </m:num>
                        <m:den>
                          <m:r>
                            <a:rPr lang="en-US" sz="21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en-US" sz="2100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> so </a:t>
                  </a:r>
                  <a:r>
                    <a:rPr lang="en-US" sz="2100" i="1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>k</a:t>
                  </a:r>
                  <a:r>
                    <a:rPr lang="en-US" sz="2100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> = 6</a:t>
                  </a:r>
                  <a:endParaRPr lang="en-US" sz="2100" dirty="0">
                    <a:solidFill>
                      <a:srgbClr val="0070C0"/>
                    </a:solidFill>
                    <a:latin typeface="Comic Sans MS" panose="030F0702030302020204" pitchFamily="66" charset="0"/>
                  </a:endParaRPr>
                </a:p>
                <a:p>
                  <a:pPr>
                    <a:spcAft>
                      <a:spcPts val="600"/>
                    </a:spcAft>
                    <a:tabLst>
                      <a:tab pos="457200" algn="l"/>
                      <a:tab pos="4972050" algn="r"/>
                    </a:tabLst>
                  </a:pPr>
                  <a:r>
                    <a:rPr lang="en-US" sz="2100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>	y </a:t>
                  </a:r>
                  <a:r>
                    <a:rPr lang="en-US" sz="2100" dirty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1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1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1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x</m:t>
                          </m:r>
                        </m:den>
                      </m:f>
                    </m:oMath>
                  </a14:m>
                  <a:endParaRPr lang="en-US" sz="2100" b="1" dirty="0">
                    <a:solidFill>
                      <a:srgbClr val="0070C0"/>
                    </a:solidFill>
                    <a:latin typeface="Comic Sans MS" panose="030F0702030302020204" pitchFamily="66" charset="0"/>
                  </a:endParaRPr>
                </a:p>
                <a:p>
                  <a:pPr>
                    <a:spcAft>
                      <a:spcPts val="0"/>
                    </a:spcAft>
                    <a:tabLst>
                      <a:tab pos="457200" algn="l"/>
                      <a:tab pos="4972050" algn="r"/>
                    </a:tabLst>
                  </a:pPr>
                  <a:r>
                    <a:rPr lang="en-US" sz="2100" dirty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>b </a:t>
                  </a:r>
                  <a:r>
                    <a:rPr lang="en-US" sz="2100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>   y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1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1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21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en-US" sz="2100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1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1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21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a14:m>
                  <a:endParaRPr lang="en-US" sz="2100" dirty="0">
                    <a:solidFill>
                      <a:srgbClr val="0070C0"/>
                    </a:solidFill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8865" y="1449070"/>
                  <a:ext cx="5146090" cy="347819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885" t="-1051" b="-5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 11"/>
          <p:cNvSpPr/>
          <p:nvPr/>
        </p:nvSpPr>
        <p:spPr>
          <a:xfrm flipH="1">
            <a:off x="5436096" y="3617729"/>
            <a:ext cx="3219328" cy="1323439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inversely proportional to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using the symbol ∝. Then write the equation using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5" name="Straight Arrow Connector 14"/>
          <p:cNvCxnSpPr>
            <a:stCxn id="12" idx="3"/>
          </p:cNvCxnSpPr>
          <p:nvPr/>
        </p:nvCxnSpPr>
        <p:spPr>
          <a:xfrm flipH="1">
            <a:off x="2627784" y="4279449"/>
            <a:ext cx="2808312" cy="3736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294180" y="1196752"/>
            <a:ext cx="8526292" cy="1411847"/>
            <a:chOff x="150164" y="6494199"/>
            <a:chExt cx="8526292" cy="14118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 flipH="1">
                  <a:off x="150164" y="6710223"/>
                  <a:ext cx="8526292" cy="1195823"/>
                </a:xfrm>
                <a:prstGeom prst="rect">
                  <a:avLst/>
                </a:prstGeom>
                <a:solidFill>
                  <a:srgbClr val="ECF4F7"/>
                </a:solidFill>
                <a:ln>
                  <a:solidFill>
                    <a:srgbClr val="002060"/>
                  </a:solidFill>
                </a:ln>
                <a:effectLst>
                  <a:outerShdw blurRad="1651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tIns="274320" rtlCol="0" anchor="t" anchorCtr="0">
                  <a:spAutoFit/>
                </a:bodyPr>
                <a:lstStyle/>
                <a:p>
                  <a:r>
                    <a:rPr lang="en-US" sz="22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When </a:t>
                  </a:r>
                  <a:r>
                    <a:rPr lang="en-US" sz="2200" i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</a:t>
                  </a:r>
                  <a:r>
                    <a:rPr lang="en-US" sz="2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is inversely proportional to </a:t>
                  </a:r>
                  <a:r>
                    <a:rPr lang="en-US" sz="2200" i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</a:t>
                  </a:r>
                  <a:br>
                    <a:rPr lang="en-US" sz="2200" i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sz="2200" i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 </a:t>
                  </a:r>
                  <a:r>
                    <a:rPr lang="en-US" sz="2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∝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x</m:t>
                          </m:r>
                        </m:den>
                      </m:f>
                    </m:oMath>
                  </a14:m>
                  <a:r>
                    <a:rPr lang="en-US" sz="22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   </a:t>
                  </a:r>
                  <a:r>
                    <a:rPr lang="en-US" sz="2200" i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 </a:t>
                  </a:r>
                  <a:r>
                    <a:rPr lang="en-US" sz="22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k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x</m:t>
                          </m:r>
                        </m:den>
                      </m:f>
                    </m:oMath>
                  </a14:m>
                  <a:endParaRPr lang="en-US" sz="2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50164" y="6710223"/>
                  <a:ext cx="8526292" cy="119582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>
                  <a:solidFill>
                    <a:srgbClr val="002060"/>
                  </a:solidFill>
                </a:ln>
                <a:effectLst>
                  <a:outerShdw blurRad="1651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Pentagon 17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3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 flipH="1">
            <a:off x="3605464" y="5045114"/>
            <a:ext cx="5049961" cy="400110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 to find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99991" y="5549170"/>
            <a:ext cx="4155433" cy="400110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 </a:t>
            </a:r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into the equation.</a:t>
            </a:r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644008" y="6053226"/>
            <a:ext cx="4011417" cy="400110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s-E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</a:t>
            </a:r>
            <a:r>
              <a:rPr lang="es-E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s-E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s-E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es-E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s-E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formula.</a:t>
            </a:r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/>
          <p:cNvCxnSpPr>
            <a:stCxn id="20" idx="3"/>
          </p:cNvCxnSpPr>
          <p:nvPr/>
        </p:nvCxnSpPr>
        <p:spPr>
          <a:xfrm flipH="1" flipV="1">
            <a:off x="2627784" y="5229200"/>
            <a:ext cx="977680" cy="159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2" idx="3"/>
          </p:cNvCxnSpPr>
          <p:nvPr/>
        </p:nvCxnSpPr>
        <p:spPr>
          <a:xfrm flipH="1" flipV="1">
            <a:off x="1619672" y="5733256"/>
            <a:ext cx="2880319" cy="159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3" idx="3"/>
          </p:cNvCxnSpPr>
          <p:nvPr/>
        </p:nvCxnSpPr>
        <p:spPr>
          <a:xfrm flipH="1">
            <a:off x="2051720" y="6253281"/>
            <a:ext cx="2592288" cy="560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8064" y="1434478"/>
            <a:ext cx="1152128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423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19.3 </a:t>
            </a:r>
            <a:r>
              <a:rPr lang="en-GB" sz="4000" dirty="0"/>
              <a:t>– </a:t>
            </a:r>
            <a:r>
              <a:rPr lang="en-GB" sz="4000" dirty="0" smtClean="0"/>
              <a:t>Inverse Proportion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6752"/>
            <a:ext cx="5256585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75" indent="-396875">
              <a:buClr>
                <a:srgbClr val="C00000"/>
              </a:buClr>
              <a:buFont typeface="+mj-lt"/>
              <a:buAutoNum type="arabicPeriod" startAt="3"/>
              <a:tabLst>
                <a:tab pos="914400" algn="l"/>
                <a:tab pos="2514600" algn="l"/>
              </a:tabLst>
            </a:pPr>
            <a:r>
              <a:rPr lang="en-US" sz="2100" i="1" dirty="0"/>
              <a:t>y</a:t>
            </a:r>
            <a:r>
              <a:rPr lang="en-US" sz="2100" dirty="0"/>
              <a:t> is inversely proportional to </a:t>
            </a:r>
            <a:r>
              <a:rPr lang="en-US" sz="2100" i="1" dirty="0" smtClean="0"/>
              <a:t>x</a:t>
            </a:r>
            <a:r>
              <a:rPr lang="en-US" sz="2100" dirty="0" smtClean="0"/>
              <a:t>.</a:t>
            </a:r>
            <a:br>
              <a:rPr lang="en-US" sz="2100" dirty="0" smtClean="0"/>
            </a:br>
            <a:r>
              <a:rPr lang="en-US" sz="2100" dirty="0" smtClean="0"/>
              <a:t>When </a:t>
            </a:r>
            <a:r>
              <a:rPr lang="en-US" sz="2100" i="1" dirty="0"/>
              <a:t>y</a:t>
            </a:r>
            <a:r>
              <a:rPr lang="en-US" sz="2100" dirty="0"/>
              <a:t> = 5</a:t>
            </a:r>
            <a:r>
              <a:rPr lang="en-US" sz="2100" dirty="0" smtClean="0"/>
              <a:t>, </a:t>
            </a:r>
            <a:r>
              <a:rPr lang="en-US" sz="2100" i="1" dirty="0" smtClean="0"/>
              <a:t>x</a:t>
            </a:r>
            <a:r>
              <a:rPr lang="en-US" sz="2100" dirty="0" smtClean="0"/>
              <a:t> </a:t>
            </a:r>
            <a:r>
              <a:rPr lang="en-US" sz="2100" dirty="0"/>
              <a:t>= </a:t>
            </a:r>
            <a:r>
              <a:rPr lang="en-US" sz="2100" dirty="0" smtClean="0"/>
              <a:t>2</a:t>
            </a:r>
            <a:endParaRPr lang="en-US" sz="2100" dirty="0"/>
          </a:p>
          <a:p>
            <a:pPr marL="793750" lvl="1" indent="-3968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 smtClean="0"/>
              <a:t>Write </a:t>
            </a:r>
            <a:r>
              <a:rPr lang="en-US" sz="2100" dirty="0"/>
              <a:t>a </a:t>
            </a:r>
            <a:r>
              <a:rPr lang="en-US" sz="2100" dirty="0" smtClean="0"/>
              <a:t>formula </a:t>
            </a:r>
            <a:r>
              <a:rPr lang="en-US" sz="2100" dirty="0"/>
              <a:t>for </a:t>
            </a:r>
            <a:r>
              <a:rPr lang="en-US" sz="2100" i="1" dirty="0"/>
              <a:t>y</a:t>
            </a:r>
            <a:r>
              <a:rPr lang="en-US" sz="2100" dirty="0"/>
              <a:t> in terms of </a:t>
            </a:r>
            <a:r>
              <a:rPr lang="en-US" sz="2100" i="1" dirty="0"/>
              <a:t>x</a:t>
            </a:r>
            <a:r>
              <a:rPr lang="en-US" sz="2100" dirty="0"/>
              <a:t>. </a:t>
            </a:r>
            <a:endParaRPr lang="en-US" sz="2100" dirty="0" smtClean="0"/>
          </a:p>
          <a:p>
            <a:pPr marL="793750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 smtClean="0"/>
              <a:t>Calculate </a:t>
            </a:r>
            <a:r>
              <a:rPr lang="en-US" sz="2100" dirty="0"/>
              <a:t>the value </a:t>
            </a:r>
            <a:r>
              <a:rPr lang="en-US" sz="2100" dirty="0" smtClean="0"/>
              <a:t>of </a:t>
            </a:r>
            <a:r>
              <a:rPr lang="en-US" sz="2100" i="1" dirty="0" smtClean="0"/>
              <a:t>y</a:t>
            </a:r>
            <a:r>
              <a:rPr lang="en-US" sz="2100" dirty="0" smtClean="0"/>
              <a:t> </a:t>
            </a:r>
            <a:r>
              <a:rPr lang="en-US" sz="2100" dirty="0"/>
              <a:t>when </a:t>
            </a:r>
            <a:r>
              <a:rPr lang="en-US" sz="2100" i="1" dirty="0"/>
              <a:t>x</a:t>
            </a:r>
            <a:r>
              <a:rPr lang="en-US" sz="2100" dirty="0"/>
              <a:t> = 20 </a:t>
            </a:r>
            <a:endParaRPr lang="en-US" sz="2100" dirty="0" smtClean="0"/>
          </a:p>
          <a:p>
            <a:pPr marL="793750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 smtClean="0"/>
              <a:t>Calculate </a:t>
            </a:r>
            <a:r>
              <a:rPr lang="en-US" sz="2100" dirty="0"/>
              <a:t>the value </a:t>
            </a:r>
            <a:r>
              <a:rPr lang="en-US" sz="2100" dirty="0" smtClean="0"/>
              <a:t>of </a:t>
            </a:r>
            <a:r>
              <a:rPr lang="en-US" sz="2100" i="1" dirty="0" smtClean="0"/>
              <a:t>x</a:t>
            </a:r>
            <a:r>
              <a:rPr lang="en-US" sz="2100" dirty="0" smtClean="0"/>
              <a:t> when </a:t>
            </a:r>
            <a:r>
              <a:rPr lang="en-US" sz="2100" i="1" dirty="0" smtClean="0"/>
              <a:t>y</a:t>
            </a:r>
            <a:r>
              <a:rPr lang="en-US" sz="2100" dirty="0" smtClean="0"/>
              <a:t> </a:t>
            </a:r>
            <a:r>
              <a:rPr lang="en-US" sz="2100" dirty="0"/>
              <a:t>= 4</a:t>
            </a:r>
          </a:p>
          <a:p>
            <a:pPr marL="396875" indent="-396875">
              <a:buClr>
                <a:srgbClr val="C00000"/>
              </a:buClr>
              <a:buFont typeface="+mj-lt"/>
              <a:buAutoNum type="arabicPeriod" startAt="3"/>
              <a:tabLst>
                <a:tab pos="914400" algn="l"/>
                <a:tab pos="2514600" algn="l"/>
              </a:tabLst>
            </a:pPr>
            <a:r>
              <a:rPr lang="en-US" sz="2100" b="1" dirty="0" smtClean="0">
                <a:solidFill>
                  <a:srgbClr val="C00000"/>
                </a:solidFill>
              </a:rPr>
              <a:t>STEM </a:t>
            </a:r>
            <a:r>
              <a:rPr lang="en-US" sz="2100" b="1" dirty="0">
                <a:solidFill>
                  <a:srgbClr val="C00000"/>
                </a:solidFill>
              </a:rPr>
              <a:t>/ Reasoning </a:t>
            </a:r>
            <a:r>
              <a:rPr lang="en-US" sz="2100" dirty="0"/>
              <a:t>The pressure, </a:t>
            </a:r>
            <a:r>
              <a:rPr lang="en-US" sz="2100" i="1" dirty="0"/>
              <a:t>P</a:t>
            </a:r>
            <a:r>
              <a:rPr lang="en-US" sz="2100" dirty="0"/>
              <a:t> (in N/m</a:t>
            </a:r>
            <a:r>
              <a:rPr lang="en-US" sz="2100" baseline="30000" dirty="0"/>
              <a:t>2</a:t>
            </a:r>
            <a:r>
              <a:rPr lang="en-US" sz="2100" dirty="0"/>
              <a:t>), of a gas is inversely proportional to the volume, </a:t>
            </a:r>
            <a:r>
              <a:rPr lang="en-US" sz="2100" i="1" dirty="0" smtClean="0"/>
              <a:t>V</a:t>
            </a:r>
            <a:r>
              <a:rPr lang="en-US" sz="2100" dirty="0" smtClean="0"/>
              <a:t> (</a:t>
            </a:r>
            <a:r>
              <a:rPr lang="en-US" sz="2100" dirty="0"/>
              <a:t>in </a:t>
            </a:r>
            <a:r>
              <a:rPr lang="en-US" sz="2100" dirty="0" smtClean="0"/>
              <a:t>m</a:t>
            </a:r>
            <a:r>
              <a:rPr lang="en-US" sz="2100" baseline="30000" dirty="0" smtClean="0"/>
              <a:t>3</a:t>
            </a:r>
            <a:r>
              <a:rPr lang="en-US" sz="2100" dirty="0" smtClean="0"/>
              <a:t>).</a:t>
            </a:r>
            <a:br>
              <a:rPr lang="en-US" sz="2100" dirty="0" smtClean="0"/>
            </a:br>
            <a:r>
              <a:rPr lang="en-US" sz="2100" i="1" dirty="0" smtClean="0"/>
              <a:t>P</a:t>
            </a:r>
            <a:r>
              <a:rPr lang="en-US" sz="2100" dirty="0" smtClean="0"/>
              <a:t> </a:t>
            </a:r>
            <a:r>
              <a:rPr lang="en-US" sz="2100" dirty="0"/>
              <a:t>= 1500 N/m</a:t>
            </a:r>
            <a:r>
              <a:rPr lang="en-US" sz="2100" baseline="30000" dirty="0"/>
              <a:t>2</a:t>
            </a:r>
            <a:r>
              <a:rPr lang="en-US" sz="2100" dirty="0"/>
              <a:t> when </a:t>
            </a:r>
            <a:r>
              <a:rPr lang="en-US" sz="2100" i="1" dirty="0"/>
              <a:t>V</a:t>
            </a:r>
            <a:r>
              <a:rPr lang="en-US" sz="2100" dirty="0"/>
              <a:t>= </a:t>
            </a:r>
            <a:r>
              <a:rPr lang="en-US" sz="2100" dirty="0" smtClean="0"/>
              <a:t>2m</a:t>
            </a:r>
            <a:r>
              <a:rPr lang="en-US" sz="2100" baseline="30000" dirty="0" smtClean="0"/>
              <a:t>3</a:t>
            </a:r>
            <a:r>
              <a:rPr lang="en-US" sz="2100" dirty="0" smtClean="0"/>
              <a:t> </a:t>
            </a:r>
          </a:p>
          <a:p>
            <a:pPr marL="793750" lvl="1" indent="-3968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 smtClean="0"/>
              <a:t>Write </a:t>
            </a:r>
            <a:r>
              <a:rPr lang="en-US" sz="2100" dirty="0"/>
              <a:t>a </a:t>
            </a:r>
            <a:r>
              <a:rPr lang="en-US" sz="2100" dirty="0" smtClean="0"/>
              <a:t>formula </a:t>
            </a:r>
            <a:r>
              <a:rPr lang="en-US" sz="2100" dirty="0"/>
              <a:t>for </a:t>
            </a:r>
            <a:r>
              <a:rPr lang="en-US" sz="2100" i="1" dirty="0"/>
              <a:t>P</a:t>
            </a:r>
            <a:r>
              <a:rPr lang="en-US" sz="2100" dirty="0"/>
              <a:t> in terms of </a:t>
            </a:r>
            <a:r>
              <a:rPr lang="en-US" sz="2100" i="1" dirty="0"/>
              <a:t>V</a:t>
            </a:r>
            <a:r>
              <a:rPr lang="en-US" sz="2100" dirty="0"/>
              <a:t>. </a:t>
            </a:r>
            <a:endParaRPr lang="en-US" sz="2100" dirty="0" smtClean="0"/>
          </a:p>
          <a:p>
            <a:pPr marL="793750" lvl="1" indent="-3968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 smtClean="0"/>
              <a:t>Work </a:t>
            </a:r>
            <a:r>
              <a:rPr lang="en-US" sz="2100" dirty="0"/>
              <a:t>out the pressure when the volume of the gas is 1.5 m</a:t>
            </a:r>
            <a:r>
              <a:rPr lang="en-US" sz="2100" baseline="30000" dirty="0"/>
              <a:t>3</a:t>
            </a:r>
            <a:r>
              <a:rPr lang="en-US" sz="2100" dirty="0"/>
              <a:t>. </a:t>
            </a:r>
            <a:endParaRPr lang="en-US" sz="2100" dirty="0" smtClean="0"/>
          </a:p>
          <a:p>
            <a:pPr marL="793750" lvl="1" indent="-3968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 smtClean="0"/>
              <a:t>Work </a:t>
            </a:r>
            <a:r>
              <a:rPr lang="en-US" sz="2100" dirty="0"/>
              <a:t>out the volume of gas when the pressure is 1200 N/m</a:t>
            </a:r>
            <a:r>
              <a:rPr lang="en-US" sz="2100" baseline="30000" dirty="0"/>
              <a:t>2</a:t>
            </a:r>
            <a:r>
              <a:rPr lang="en-US" sz="2100" dirty="0"/>
              <a:t>. </a:t>
            </a:r>
            <a:endParaRPr lang="en-US" sz="2100" dirty="0" smtClean="0"/>
          </a:p>
          <a:p>
            <a:pPr marL="793750" lvl="1" indent="-3968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 smtClean="0"/>
              <a:t>What </a:t>
            </a:r>
            <a:r>
              <a:rPr lang="en-US" sz="2100" dirty="0"/>
              <a:t>happens to the volume of the gas when the pressure doubles?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0791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19.3 </a:t>
            </a:r>
            <a:r>
              <a:rPr lang="en-GB" sz="4000" dirty="0"/>
              <a:t>– </a:t>
            </a:r>
            <a:r>
              <a:rPr lang="en-GB" sz="4000" dirty="0" smtClean="0"/>
              <a:t>Inverse Proportion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6752"/>
            <a:ext cx="5256585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8" indent="-344488">
              <a:buClr>
                <a:srgbClr val="C00000"/>
              </a:buClr>
              <a:buFont typeface="+mj-lt"/>
              <a:buAutoNum type="arabicPeriod" startAt="5"/>
              <a:tabLst>
                <a:tab pos="914400" algn="l"/>
                <a:tab pos="2514600" algn="l"/>
              </a:tabLst>
            </a:pPr>
            <a:r>
              <a:rPr lang="en-US" sz="2100" b="1" dirty="0" smtClean="0">
                <a:solidFill>
                  <a:srgbClr val="C00000"/>
                </a:solidFill>
              </a:rPr>
              <a:t>Problem-solving / STEM</a:t>
            </a:r>
            <a:r>
              <a:rPr lang="en-US" sz="2100" dirty="0" smtClean="0"/>
              <a:t> The </a:t>
            </a:r>
            <a:r>
              <a:rPr lang="en-US" sz="2100" dirty="0"/>
              <a:t>time taken, </a:t>
            </a:r>
            <a:r>
              <a:rPr lang="en-US" sz="2100" i="1" dirty="0"/>
              <a:t>t</a:t>
            </a:r>
            <a:r>
              <a:rPr lang="en-US" sz="2100" dirty="0"/>
              <a:t> (in </a:t>
            </a:r>
            <a:r>
              <a:rPr lang="en-US" sz="2100" dirty="0" smtClean="0"/>
              <a:t>seconds</a:t>
            </a:r>
            <a:r>
              <a:rPr lang="en-US" sz="2100" dirty="0"/>
              <a:t>), to boil water in a kettle is inversely proportional to the power, </a:t>
            </a:r>
            <a:r>
              <a:rPr lang="en-US" sz="2100" i="1" dirty="0"/>
              <a:t>p</a:t>
            </a:r>
            <a:r>
              <a:rPr lang="en-US" sz="2100" dirty="0"/>
              <a:t> (in watts), of the </a:t>
            </a:r>
            <a:r>
              <a:rPr lang="en-US" sz="2100" dirty="0" smtClean="0"/>
              <a:t>kettle.</a:t>
            </a:r>
            <a:br>
              <a:rPr lang="en-US" sz="2100" dirty="0" smtClean="0"/>
            </a:br>
            <a:r>
              <a:rPr lang="en-US" sz="2100" dirty="0" smtClean="0"/>
              <a:t>A </a:t>
            </a:r>
            <a:r>
              <a:rPr lang="en-US" sz="2100" dirty="0"/>
              <a:t>full kettle of power 1500W boils the water in 400 seconds, </a:t>
            </a:r>
            <a:endParaRPr lang="en-US" sz="2100" dirty="0" smtClean="0"/>
          </a:p>
          <a:p>
            <a:pPr marL="690563" lvl="1" indent="-3460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 smtClean="0"/>
              <a:t>Write </a:t>
            </a:r>
            <a:r>
              <a:rPr lang="en-US" sz="2100" dirty="0"/>
              <a:t>a </a:t>
            </a:r>
            <a:r>
              <a:rPr lang="en-US" sz="2100" dirty="0" smtClean="0"/>
              <a:t>formula </a:t>
            </a:r>
            <a:r>
              <a:rPr lang="en-US" sz="2100" dirty="0"/>
              <a:t>for </a:t>
            </a:r>
            <a:r>
              <a:rPr lang="en-US" sz="2100" i="1" dirty="0"/>
              <a:t>t</a:t>
            </a:r>
            <a:r>
              <a:rPr lang="en-US" sz="2100" dirty="0"/>
              <a:t> in terms of </a:t>
            </a:r>
            <a:r>
              <a:rPr lang="en-US" sz="2100" i="1" dirty="0"/>
              <a:t>p</a:t>
            </a:r>
            <a:r>
              <a:rPr lang="en-US" sz="2100" dirty="0"/>
              <a:t>.</a:t>
            </a:r>
          </a:p>
          <a:p>
            <a:pPr marL="690563" lvl="1" indent="-3460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 smtClean="0"/>
              <a:t>A </a:t>
            </a:r>
            <a:r>
              <a:rPr lang="en-US" sz="2100" dirty="0"/>
              <a:t>similar kettle has a power of 2500 W. Can this kettle boil the same amount of water in less than 3 minutes</a:t>
            </a:r>
            <a:r>
              <a:rPr lang="en-US" sz="2100" dirty="0" smtClean="0"/>
              <a:t>?</a:t>
            </a:r>
          </a:p>
          <a:p>
            <a:pPr marL="344488" indent="-457200">
              <a:buClr>
                <a:srgbClr val="C00000"/>
              </a:buClr>
              <a:buFont typeface="+mj-lt"/>
              <a:buAutoNum type="arabicPeriod" startAt="9"/>
              <a:tabLst>
                <a:tab pos="2514600" algn="l"/>
              </a:tabLst>
            </a:pPr>
            <a:r>
              <a:rPr lang="en-US" sz="2100" b="1" dirty="0">
                <a:solidFill>
                  <a:srgbClr val="C00000"/>
                </a:solidFill>
              </a:rPr>
              <a:t>Problem-solving</a:t>
            </a:r>
            <a:r>
              <a:rPr lang="en-US" sz="2100" dirty="0"/>
              <a:t> The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graph shows two </a:t>
            </a:r>
            <a:br>
              <a:rPr lang="en-US" sz="2100" dirty="0" smtClean="0"/>
            </a:br>
            <a:r>
              <a:rPr lang="en-US" sz="2100" dirty="0" smtClean="0"/>
              <a:t>variables </a:t>
            </a:r>
            <a:r>
              <a:rPr lang="en-US" sz="2100" dirty="0"/>
              <a:t>that are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inversely </a:t>
            </a:r>
            <a:r>
              <a:rPr lang="en-US" sz="2100" dirty="0"/>
              <a:t>proportional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to </a:t>
            </a:r>
            <a:r>
              <a:rPr lang="en-US" sz="2100" dirty="0"/>
              <a:t>each </a:t>
            </a:r>
            <a:r>
              <a:rPr lang="en-US" sz="2100" dirty="0" smtClean="0"/>
              <a:t>other. Find </a:t>
            </a:r>
            <a:r>
              <a:rPr lang="en-US" sz="2100" dirty="0"/>
              <a:t>the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values </a:t>
            </a:r>
            <a:r>
              <a:rPr lang="en-US" sz="2100" dirty="0"/>
              <a:t>for </a:t>
            </a:r>
            <a:r>
              <a:rPr lang="en-US" sz="2100" i="1" dirty="0"/>
              <a:t>a</a:t>
            </a:r>
            <a:r>
              <a:rPr lang="en-US" sz="2100" dirty="0"/>
              <a:t> and </a:t>
            </a:r>
            <a:r>
              <a:rPr lang="en-US" sz="2100" i="1" dirty="0"/>
              <a:t>b</a:t>
            </a:r>
            <a:r>
              <a:rPr lang="en-US" sz="2100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1573" y="5013176"/>
            <a:ext cx="2026531" cy="159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1915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19.3 </a:t>
            </a:r>
            <a:r>
              <a:rPr lang="en-GB" sz="4000" dirty="0"/>
              <a:t>– </a:t>
            </a:r>
            <a:r>
              <a:rPr lang="en-GB" sz="4000" dirty="0" smtClean="0"/>
              <a:t>Inverse Proportion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19" y="1196752"/>
                <a:ext cx="5256585" cy="55873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Clr>
                    <a:srgbClr val="C00000"/>
                  </a:buClr>
                  <a:buFont typeface="+mj-lt"/>
                  <a:buAutoNum type="arabicPeriod" startAt="6"/>
                  <a:tabLst>
                    <a:tab pos="914400" algn="l"/>
                    <a:tab pos="2514600" algn="l"/>
                  </a:tabLst>
                </a:pPr>
                <a:r>
                  <a:rPr lang="en-US" sz="2300" b="1" dirty="0" smtClean="0">
                    <a:solidFill>
                      <a:srgbClr val="C00000"/>
                    </a:solidFill>
                  </a:rPr>
                  <a:t>Reasoning </a:t>
                </a:r>
                <a:r>
                  <a:rPr lang="en-US" sz="2300" i="1" dirty="0"/>
                  <a:t>y</a:t>
                </a:r>
                <a:r>
                  <a:rPr lang="en-US" sz="2300" dirty="0"/>
                  <a:t> is inversely proportional to </a:t>
                </a:r>
                <a:r>
                  <a:rPr lang="en-US" sz="2300" i="1" dirty="0"/>
                  <a:t>x</a:t>
                </a:r>
                <a:r>
                  <a:rPr lang="en-US" sz="2300" dirty="0" smtClean="0"/>
                  <a:t>.</a:t>
                </a:r>
                <a:br>
                  <a:rPr lang="en-US" sz="2300" dirty="0" smtClean="0"/>
                </a:br>
                <a:r>
                  <a:rPr lang="en-US" sz="2300" dirty="0" smtClean="0"/>
                  <a:t/>
                </a:r>
                <a:br>
                  <a:rPr lang="en-US" sz="2300" dirty="0" smtClean="0"/>
                </a:br>
                <a:r>
                  <a:rPr lang="en-US" sz="2300" dirty="0" smtClean="0"/>
                  <a:t/>
                </a:r>
                <a:br>
                  <a:rPr lang="en-US" sz="2300" dirty="0" smtClean="0"/>
                </a:br>
                <a:endParaRPr lang="en-US" dirty="0" smtClean="0"/>
              </a:p>
              <a:p>
                <a:pPr marL="793750" lvl="1" indent="-396875">
                  <a:buClr>
                    <a:srgbClr val="C00000"/>
                  </a:buClr>
                  <a:buFont typeface="+mj-lt"/>
                  <a:buAutoNum type="alphaLcPeriod"/>
                  <a:tabLst>
                    <a:tab pos="2514600" algn="l"/>
                  </a:tabLst>
                </a:pPr>
                <a:r>
                  <a:rPr lang="en-US" sz="2300" dirty="0"/>
                  <a:t>Draw a graph of </a:t>
                </a:r>
                <a:r>
                  <a:rPr lang="en-US" sz="2300" i="1" dirty="0"/>
                  <a:t>y</a:t>
                </a:r>
                <a:r>
                  <a:rPr lang="en-US" sz="2300" dirty="0"/>
                  <a:t> and </a:t>
                </a:r>
                <a:r>
                  <a:rPr lang="en-US" sz="2300" i="1" dirty="0"/>
                  <a:t>x</a:t>
                </a:r>
                <a:r>
                  <a:rPr lang="en-US" sz="2300" dirty="0"/>
                  <a:t>. What type of graph is this? </a:t>
                </a:r>
              </a:p>
              <a:p>
                <a:pPr marL="793750" lvl="1" indent="-396875">
                  <a:buClr>
                    <a:srgbClr val="C00000"/>
                  </a:buClr>
                  <a:buFont typeface="+mj-lt"/>
                  <a:buAutoNum type="alphaLcPeriod"/>
                  <a:tabLst>
                    <a:tab pos="2514600" algn="l"/>
                  </a:tabLst>
                </a:pPr>
                <a:r>
                  <a:rPr lang="en-US" sz="2300" i="1" dirty="0" smtClean="0"/>
                  <a:t>y</a:t>
                </a:r>
                <a:r>
                  <a:rPr lang="en-US" sz="2300" dirty="0" smtClean="0"/>
                  <a:t> </a:t>
                </a:r>
                <a:r>
                  <a:rPr lang="en-US" sz="23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k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den>
                    </m:f>
                  </m:oMath>
                </a14:m>
                <a:r>
                  <a:rPr lang="en-US" sz="2300" dirty="0"/>
                  <a:t> where </a:t>
                </a:r>
                <a:r>
                  <a:rPr lang="en-US" sz="2300" i="1" dirty="0"/>
                  <a:t>k</a:t>
                </a:r>
                <a:r>
                  <a:rPr lang="en-US" sz="2300" dirty="0"/>
                  <a:t> is the constant of proportionality. Find </a:t>
                </a:r>
                <a:r>
                  <a:rPr lang="en-US" sz="2300" i="1" dirty="0"/>
                  <a:t>k</a:t>
                </a:r>
                <a:r>
                  <a:rPr lang="en-US" sz="2300" dirty="0"/>
                  <a:t>. </a:t>
                </a:r>
                <a:endParaRPr lang="en-US" sz="2300" dirty="0" smtClean="0"/>
              </a:p>
              <a:p>
                <a:pPr marL="793750" lvl="1" indent="-396875">
                  <a:buClr>
                    <a:srgbClr val="C00000"/>
                  </a:buClr>
                  <a:buFont typeface="+mj-lt"/>
                  <a:buAutoNum type="alphaLcPeriod"/>
                  <a:tabLst>
                    <a:tab pos="2514600" algn="l"/>
                  </a:tabLst>
                </a:pPr>
                <a:r>
                  <a:rPr lang="en-US" sz="2300" dirty="0" smtClean="0"/>
                  <a:t>Work </a:t>
                </a:r>
                <a:r>
                  <a:rPr lang="en-US" sz="2300" dirty="0"/>
                  <a:t>out </a:t>
                </a:r>
                <a:r>
                  <a:rPr lang="en-US" sz="2300" i="1" dirty="0"/>
                  <a:t>x</a:t>
                </a:r>
                <a:r>
                  <a:rPr lang="en-US" sz="2300" dirty="0"/>
                  <a:t> </a:t>
                </a:r>
                <a:r>
                  <a:rPr lang="en-US" dirty="0" err="1"/>
                  <a:t>x</a:t>
                </a:r>
                <a:r>
                  <a:rPr lang="en-US" sz="2300" dirty="0"/>
                  <a:t> </a:t>
                </a:r>
                <a:r>
                  <a:rPr lang="en-US" sz="2300" i="1" dirty="0"/>
                  <a:t>y</a:t>
                </a:r>
                <a:r>
                  <a:rPr lang="en-US" sz="2300" dirty="0"/>
                  <a:t> for each pair of values in the table. What do you notice?</a:t>
                </a:r>
              </a:p>
              <a:p>
                <a:pPr marL="396875" lvl="1">
                  <a:buClr>
                    <a:srgbClr val="C00000"/>
                  </a:buClr>
                  <a:tabLst>
                    <a:tab pos="2514600" algn="l"/>
                  </a:tabLst>
                </a:pPr>
                <a:r>
                  <a:rPr lang="en-US" sz="2300" b="1" dirty="0">
                    <a:solidFill>
                      <a:srgbClr val="C00000"/>
                    </a:solidFill>
                  </a:rPr>
                  <a:t>Discussion </a:t>
                </a:r>
                <a:r>
                  <a:rPr lang="en-US" sz="2300" dirty="0"/>
                  <a:t>How can you tell from a table of values if two variables are inversely </a:t>
                </a:r>
                <a:r>
                  <a:rPr lang="en-US" sz="2300" dirty="0" smtClean="0"/>
                  <a:t>proportional</a:t>
                </a:r>
                <a:r>
                  <a:rPr lang="en-US" sz="2300" dirty="0"/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9" y="1196752"/>
                <a:ext cx="5256585" cy="5587363"/>
              </a:xfrm>
              <a:prstGeom prst="rect">
                <a:avLst/>
              </a:prstGeom>
              <a:blipFill rotWithShape="0">
                <a:blip r:embed="rId4"/>
                <a:stretch>
                  <a:fillRect l="-1390" t="-763" r="-2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689181"/>
              </p:ext>
            </p:extLst>
          </p:nvPr>
        </p:nvGraphicFramePr>
        <p:xfrm>
          <a:off x="333717" y="2060456"/>
          <a:ext cx="5149124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4018"/>
                <a:gridCol w="746443"/>
                <a:gridCol w="605155"/>
                <a:gridCol w="631938"/>
                <a:gridCol w="631938"/>
                <a:gridCol w="394017"/>
                <a:gridCol w="394017"/>
                <a:gridCol w="605155"/>
                <a:gridCol w="746443"/>
              </a:tblGrid>
              <a:tr h="3020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992"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20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993001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19.3 </a:t>
            </a:r>
            <a:r>
              <a:rPr lang="en-GB" sz="4000" dirty="0"/>
              <a:t>– </a:t>
            </a:r>
            <a:r>
              <a:rPr lang="en-GB" sz="4000" dirty="0" smtClean="0"/>
              <a:t>Inverse Proportion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6752"/>
            <a:ext cx="525658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7"/>
              <a:tabLst>
                <a:tab pos="914400" algn="l"/>
                <a:tab pos="2514600" algn="l"/>
              </a:tabLst>
            </a:pPr>
            <a:r>
              <a:rPr lang="en-US" sz="2300" b="1" dirty="0" smtClean="0">
                <a:solidFill>
                  <a:srgbClr val="C00000"/>
                </a:solidFill>
              </a:rPr>
              <a:t>Reasoning </a:t>
            </a:r>
            <a:r>
              <a:rPr lang="en-US" sz="2300" dirty="0"/>
              <a:t>Which graph shows variables in inverse proportion?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793" y="2017116"/>
            <a:ext cx="1670324" cy="15092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6659" y="2017115"/>
            <a:ext cx="1719256" cy="15092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3509" y="2017115"/>
            <a:ext cx="1645758" cy="150921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88096" y="3645024"/>
            <a:ext cx="5173611" cy="2146879"/>
            <a:chOff x="3465597" y="1089031"/>
            <a:chExt cx="5309150" cy="2146879"/>
          </a:xfrm>
        </p:grpSpPr>
        <p:sp>
          <p:nvSpPr>
            <p:cNvPr id="12" name="Round Diagonal Corner Rectangle 11"/>
            <p:cNvSpPr/>
            <p:nvPr/>
          </p:nvSpPr>
          <p:spPr>
            <a:xfrm>
              <a:off x="3465597" y="1089031"/>
              <a:ext cx="5309150" cy="2146879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ound Diagonal Corner Rectangle 12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550913" y="1666250"/>
              <a:ext cx="519755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i="1" dirty="0"/>
                <a:t>h</a:t>
              </a:r>
              <a:r>
                <a:rPr lang="en-US" sz="2400" dirty="0"/>
                <a:t> is inversely proportional to the square of </a:t>
              </a:r>
              <a:r>
                <a:rPr lang="en-US" sz="2400" i="1" dirty="0"/>
                <a:t>r</a:t>
              </a:r>
              <a:r>
                <a:rPr lang="en-US" sz="2400" dirty="0"/>
                <a:t>. When </a:t>
              </a:r>
              <a:r>
                <a:rPr lang="en-US" sz="2400" i="1" dirty="0"/>
                <a:t>r</a:t>
              </a:r>
              <a:r>
                <a:rPr lang="en-US" sz="2400" dirty="0"/>
                <a:t> = 5, </a:t>
              </a:r>
              <a:r>
                <a:rPr lang="en-US" sz="2400" i="1" dirty="0"/>
                <a:t>h</a:t>
              </a:r>
              <a:r>
                <a:rPr lang="en-US" sz="2400" dirty="0"/>
                <a:t> = 3.4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dirty="0"/>
                <a:t>Find the value of </a:t>
              </a:r>
              <a:r>
                <a:rPr lang="en-US" sz="2400" i="1" dirty="0"/>
                <a:t>h</a:t>
              </a:r>
              <a:r>
                <a:rPr lang="en-US" sz="2400" dirty="0"/>
                <a:t> when </a:t>
              </a:r>
              <a:r>
                <a:rPr lang="en-US" sz="2400" i="1" dirty="0"/>
                <a:t>r</a:t>
              </a:r>
              <a:r>
                <a:rPr lang="en-US" sz="2400" dirty="0"/>
                <a:t> = </a:t>
              </a:r>
              <a:r>
                <a:rPr lang="en-US" sz="2400" dirty="0" smtClean="0"/>
                <a:t>8	</a:t>
              </a:r>
              <a:r>
                <a:rPr lang="en-US" sz="2400" b="1" dirty="0" smtClean="0"/>
                <a:t>(3)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b="1" i="1" dirty="0"/>
                <a:t>	</a:t>
              </a:r>
              <a:r>
                <a:rPr lang="en-US" sz="2400" i="1" dirty="0" smtClean="0"/>
                <a:t>June 2013, Q22, 1MAO/2H</a:t>
              </a:r>
              <a:endParaRPr lang="en-US" sz="2400" b="1" i="1" dirty="0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3888472"/>
            <a:ext cx="548640" cy="54864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flipH="1">
            <a:off x="251519" y="5877271"/>
            <a:ext cx="8500605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 </a:t>
            </a: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-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question thoroughly. Note that you need to use inverse proportion.</a:t>
            </a:r>
          </a:p>
        </p:txBody>
      </p:sp>
    </p:spTree>
    <p:extLst>
      <p:ext uri="{BB962C8B-B14F-4D97-AF65-F5344CB8AC3E}">
        <p14:creationId xmlns:p14="http://schemas.microsoft.com/office/powerpoint/2010/main" val="131470254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19.3 </a:t>
            </a:r>
            <a:r>
              <a:rPr lang="en-GB" sz="4000" dirty="0"/>
              <a:t>– </a:t>
            </a:r>
            <a:r>
              <a:rPr lang="en-GB" sz="4000" dirty="0" smtClean="0"/>
              <a:t>Inverse Proportion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6752"/>
            <a:ext cx="5256585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75" indent="-396875">
              <a:buClr>
                <a:srgbClr val="C00000"/>
              </a:buClr>
              <a:buFont typeface="+mj-lt"/>
              <a:buAutoNum type="arabicPeriod" startAt="8"/>
              <a:tabLst>
                <a:tab pos="914400" algn="l"/>
                <a:tab pos="2514600" algn="l"/>
              </a:tabLst>
            </a:pPr>
            <a:r>
              <a:rPr lang="en-US" sz="2100" b="1" dirty="0" smtClean="0">
                <a:solidFill>
                  <a:srgbClr val="C00000"/>
                </a:solidFill>
              </a:rPr>
              <a:t>STEM </a:t>
            </a:r>
            <a:r>
              <a:rPr lang="en-US" sz="2100" b="1" dirty="0">
                <a:solidFill>
                  <a:srgbClr val="C00000"/>
                </a:solidFill>
              </a:rPr>
              <a:t>/ Reasoning </a:t>
            </a:r>
            <a:r>
              <a:rPr lang="en-US" sz="2100" dirty="0"/>
              <a:t>The time, </a:t>
            </a:r>
            <a:r>
              <a:rPr lang="en-US" sz="2100" i="1" dirty="0"/>
              <a:t>t</a:t>
            </a:r>
            <a:r>
              <a:rPr lang="en-US" sz="2100" dirty="0"/>
              <a:t> (in seconds), it takes an object to travel a fixed distance is inversely proportional to the speed, </a:t>
            </a:r>
            <a:r>
              <a:rPr lang="en-US" sz="2100" i="1" dirty="0"/>
              <a:t>s</a:t>
            </a:r>
            <a:r>
              <a:rPr lang="en-US" sz="2100" dirty="0"/>
              <a:t> (in m/s), at which the object is </a:t>
            </a:r>
            <a:r>
              <a:rPr lang="en-US" sz="2100" dirty="0" smtClean="0"/>
              <a:t>travelling.</a:t>
            </a:r>
            <a:br>
              <a:rPr lang="en-US" sz="2100" dirty="0" smtClean="0"/>
            </a:br>
            <a:r>
              <a:rPr lang="en-US" sz="2100" dirty="0" smtClean="0"/>
              <a:t>When </a:t>
            </a:r>
            <a:r>
              <a:rPr lang="en-US" sz="2100" dirty="0"/>
              <a:t>travelling at 20 m/s it takes an object 40 seconds to travel from A to B. </a:t>
            </a:r>
            <a:endParaRPr lang="en-US" sz="2100" dirty="0" smtClean="0"/>
          </a:p>
          <a:p>
            <a:pPr marL="741363" lvl="1" indent="-344488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 smtClean="0"/>
              <a:t>Write </a:t>
            </a:r>
            <a:r>
              <a:rPr lang="en-US" sz="2100" dirty="0"/>
              <a:t>a formula for </a:t>
            </a:r>
            <a:r>
              <a:rPr lang="en-US" sz="2100" i="1" dirty="0"/>
              <a:t>s</a:t>
            </a:r>
            <a:r>
              <a:rPr lang="en-US" sz="2100" dirty="0"/>
              <a:t> in terms of </a:t>
            </a:r>
            <a:r>
              <a:rPr lang="en-US" sz="2100" i="1" dirty="0"/>
              <a:t>t</a:t>
            </a:r>
            <a:r>
              <a:rPr lang="en-US" sz="2100" dirty="0"/>
              <a:t>. </a:t>
            </a:r>
            <a:endParaRPr lang="en-US" sz="2100" dirty="0" smtClean="0"/>
          </a:p>
          <a:p>
            <a:pPr marL="741363" lvl="1" indent="-344488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 smtClean="0"/>
              <a:t>Copy and </a:t>
            </a:r>
            <a:r>
              <a:rPr lang="en-US" sz="2100" dirty="0"/>
              <a:t>complete the table of values for </a:t>
            </a:r>
            <a:r>
              <a:rPr lang="en-US" sz="2100" i="1" dirty="0"/>
              <a:t>s</a:t>
            </a:r>
            <a:r>
              <a:rPr lang="en-US" sz="2100" dirty="0"/>
              <a:t> and </a:t>
            </a:r>
            <a:r>
              <a:rPr lang="en-US" sz="2100" i="1" dirty="0"/>
              <a:t>t</a:t>
            </a:r>
            <a:r>
              <a:rPr lang="en-US" sz="2100" dirty="0" smtClean="0"/>
              <a:t>.</a:t>
            </a:r>
            <a:br>
              <a:rPr lang="en-US" sz="2100" dirty="0" smtClean="0"/>
            </a:b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/>
            </a:r>
            <a:br>
              <a:rPr lang="en-US" sz="2100" dirty="0" smtClean="0"/>
            </a:br>
            <a:endParaRPr lang="en-US" sz="1600" dirty="0"/>
          </a:p>
          <a:p>
            <a:pPr marL="741363" lvl="1" indent="-344488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 smtClean="0"/>
              <a:t>Sketch </a:t>
            </a:r>
            <a:r>
              <a:rPr lang="en-US" sz="2100" dirty="0"/>
              <a:t>a graph to show how </a:t>
            </a:r>
            <a:r>
              <a:rPr lang="en-US" sz="2100" i="1" dirty="0"/>
              <a:t>s</a:t>
            </a:r>
            <a:r>
              <a:rPr lang="en-US" sz="2100" dirty="0"/>
              <a:t> varies with </a:t>
            </a:r>
            <a:r>
              <a:rPr lang="en-US" sz="2100" i="1" dirty="0"/>
              <a:t>t</a:t>
            </a:r>
            <a:r>
              <a:rPr lang="en-US" sz="2100" dirty="0"/>
              <a:t>.</a:t>
            </a:r>
          </a:p>
          <a:p>
            <a:pPr>
              <a:buClr>
                <a:srgbClr val="C00000"/>
              </a:buClr>
              <a:tabLst>
                <a:tab pos="914400" algn="l"/>
                <a:tab pos="2514600" algn="l"/>
              </a:tabLst>
            </a:pPr>
            <a:r>
              <a:rPr lang="en-US" sz="2100" b="1" dirty="0">
                <a:solidFill>
                  <a:srgbClr val="C00000"/>
                </a:solidFill>
              </a:rPr>
              <a:t>Discussion </a:t>
            </a:r>
            <a:r>
              <a:rPr lang="en-US" sz="2100" dirty="0"/>
              <a:t>What happens to the time taken as the speed </a:t>
            </a:r>
            <a:r>
              <a:rPr lang="en-US" sz="2100" dirty="0" smtClean="0"/>
              <a:t>approaches </a:t>
            </a:r>
            <a:r>
              <a:rPr lang="en-US" sz="2100" dirty="0"/>
              <a:t>0 m/s?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284390"/>
              </p:ext>
            </p:extLst>
          </p:nvPr>
        </p:nvGraphicFramePr>
        <p:xfrm>
          <a:off x="251520" y="4508728"/>
          <a:ext cx="5256584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6224"/>
                <a:gridCol w="493867"/>
                <a:gridCol w="535305"/>
                <a:gridCol w="535305"/>
                <a:gridCol w="535305"/>
                <a:gridCol w="492506"/>
                <a:gridCol w="648072"/>
              </a:tblGrid>
              <a:tr h="3020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Speed</a:t>
                      </a:r>
                      <a:r>
                        <a:rPr lang="en-US" sz="2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s, </a:t>
                      </a:r>
                      <a:r>
                        <a:rPr lang="en-US" sz="2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(m/s)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992">
                <a:tc>
                  <a:txBody>
                    <a:bodyPr/>
                    <a:lstStyle/>
                    <a:p>
                      <a:r>
                        <a:rPr lang="en-US" sz="2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</a:t>
                      </a:r>
                      <a:r>
                        <a:rPr lang="en-US" sz="2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t, </a:t>
                      </a:r>
                      <a:r>
                        <a:rPr lang="en-US" sz="2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(secs)</a:t>
                      </a:r>
                      <a:endParaRPr lang="en-US" sz="2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448940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19.3 </a:t>
            </a:r>
            <a:r>
              <a:rPr lang="en-GB" sz="4000" dirty="0"/>
              <a:t>– </a:t>
            </a:r>
            <a:r>
              <a:rPr lang="en-GB" sz="4000" dirty="0" smtClean="0"/>
              <a:t>Inverse Proportion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2825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10"/>
              <a:tabLst>
                <a:tab pos="914400" algn="l"/>
                <a:tab pos="2514600" algn="l"/>
              </a:tabLst>
            </a:pPr>
            <a:r>
              <a:rPr lang="en-US" sz="2100" b="1" dirty="0" smtClean="0">
                <a:solidFill>
                  <a:srgbClr val="C00000"/>
                </a:solidFill>
              </a:rPr>
              <a:t>Reasoning </a:t>
            </a:r>
            <a:r>
              <a:rPr lang="en-US" sz="2100" dirty="0" smtClean="0"/>
              <a:t>A </a:t>
            </a:r>
            <a:r>
              <a:rPr lang="en-US" sz="2100" dirty="0"/>
              <a:t>farmer employs fruit pickers to harvest his apple </a:t>
            </a:r>
            <a:r>
              <a:rPr lang="en-US" sz="2100" dirty="0" smtClean="0"/>
              <a:t>crop. The </a:t>
            </a:r>
            <a:r>
              <a:rPr lang="en-US" sz="2100" dirty="0"/>
              <a:t>fruit pickers work in different-sized </a:t>
            </a:r>
            <a:r>
              <a:rPr lang="en-US" sz="2100" dirty="0" smtClean="0"/>
              <a:t>teams.</a:t>
            </a:r>
            <a:br>
              <a:rPr lang="en-US" sz="2100" dirty="0" smtClean="0"/>
            </a:br>
            <a:r>
              <a:rPr lang="en-US" sz="2100" dirty="0" smtClean="0"/>
              <a:t>The </a:t>
            </a:r>
            <a:r>
              <a:rPr lang="en-US" sz="2100" dirty="0"/>
              <a:t>farmer records the times it takes different teams to harvest the apples from 10 trees</a:t>
            </a:r>
            <a:r>
              <a:rPr lang="en-US" sz="2100" dirty="0" smtClean="0"/>
              <a:t>.</a:t>
            </a:r>
            <a:br>
              <a:rPr lang="en-US" sz="2100" dirty="0" smtClean="0"/>
            </a:b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/>
            </a:r>
            <a:br>
              <a:rPr lang="en-US" sz="2100" dirty="0" smtClean="0"/>
            </a:br>
            <a:endParaRPr lang="en-US" sz="2100" dirty="0" smtClean="0"/>
          </a:p>
          <a:p>
            <a:pPr marL="396875" lvl="1" indent="-3968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/>
              <a:t>Draw a scatter graph of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i="1" dirty="0" smtClean="0"/>
              <a:t>t</a:t>
            </a:r>
            <a:r>
              <a:rPr lang="en-US" sz="2100" dirty="0" smtClean="0"/>
              <a:t> </a:t>
            </a:r>
            <a:r>
              <a:rPr lang="en-US" sz="2100" dirty="0"/>
              <a:t>against </a:t>
            </a:r>
            <a:r>
              <a:rPr lang="en-US" sz="2100" i="1" dirty="0"/>
              <a:t>n</a:t>
            </a:r>
            <a:r>
              <a:rPr lang="en-US" sz="2100" dirty="0"/>
              <a:t>. </a:t>
            </a:r>
            <a:endParaRPr lang="en-US" sz="2100" dirty="0" smtClean="0"/>
          </a:p>
          <a:p>
            <a:pPr marL="396875" lvl="1" indent="-3968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 smtClean="0"/>
              <a:t>Draw </a:t>
            </a:r>
            <a:r>
              <a:rPr lang="en-US" sz="2100" dirty="0"/>
              <a:t>a curve of best fit. </a:t>
            </a:r>
            <a:endParaRPr lang="en-US" sz="2100" dirty="0" smtClean="0"/>
          </a:p>
          <a:p>
            <a:pPr marL="396875" lvl="1" indent="-3968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 smtClean="0"/>
              <a:t>Write </a:t>
            </a:r>
            <a:r>
              <a:rPr lang="en-US" sz="2100" dirty="0"/>
              <a:t>a formula for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estimating </a:t>
            </a:r>
            <a:r>
              <a:rPr lang="en-US" sz="2100" i="1" dirty="0"/>
              <a:t>t</a:t>
            </a:r>
            <a:r>
              <a:rPr lang="en-US" sz="2100" dirty="0"/>
              <a:t> when given </a:t>
            </a:r>
            <a:r>
              <a:rPr lang="en-US" sz="2100" i="1" dirty="0"/>
              <a:t>n</a:t>
            </a:r>
            <a:r>
              <a:rPr lang="en-US" sz="2100" dirty="0"/>
              <a:t>. </a:t>
            </a:r>
            <a:endParaRPr lang="en-US" sz="2100" dirty="0" smtClean="0"/>
          </a:p>
          <a:p>
            <a:pPr marL="396875" lvl="1" indent="-3968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 smtClean="0"/>
              <a:t>Use </a:t>
            </a:r>
            <a:r>
              <a:rPr lang="en-US" sz="2100" dirty="0"/>
              <a:t>your formula to estimate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the </a:t>
            </a:r>
            <a:r>
              <a:rPr lang="en-US" sz="2100" dirty="0"/>
              <a:t>time it would take a team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of </a:t>
            </a:r>
            <a:r>
              <a:rPr lang="en-US" sz="2100" dirty="0"/>
              <a:t>15 people to harvest the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apples </a:t>
            </a:r>
            <a:r>
              <a:rPr lang="en-US" sz="2100" dirty="0"/>
              <a:t>from 10 trees.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1196752"/>
            <a:ext cx="548640" cy="537090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507978"/>
              </p:ext>
            </p:extLst>
          </p:nvPr>
        </p:nvGraphicFramePr>
        <p:xfrm>
          <a:off x="323528" y="2636912"/>
          <a:ext cx="8456248" cy="76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74765"/>
                <a:gridCol w="565806"/>
                <a:gridCol w="660067"/>
                <a:gridCol w="522230"/>
                <a:gridCol w="522230"/>
                <a:gridCol w="522230"/>
                <a:gridCol w="522230"/>
                <a:gridCol w="522230"/>
                <a:gridCol w="522230"/>
                <a:gridCol w="522230"/>
              </a:tblGrid>
              <a:tr h="3020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people in team, </a:t>
                      </a:r>
                      <a:r>
                        <a:rPr lang="en-US" sz="19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en-US" sz="19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9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9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9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9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9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9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9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9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992">
                <a:tc>
                  <a:txBody>
                    <a:bodyPr/>
                    <a:lstStyle/>
                    <a:p>
                      <a:r>
                        <a:rPr lang="en-US" sz="1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taken, t (minutes)</a:t>
                      </a:r>
                      <a:endParaRPr lang="en-US" sz="1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en-US" sz="19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</a:t>
                      </a:r>
                      <a:endParaRPr lang="en-US" sz="19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19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9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9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9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9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endParaRPr lang="en-US" sz="19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9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 flipH="1">
                <a:off x="4211960" y="5713712"/>
                <a:ext cx="4553486" cy="883640"/>
              </a:xfrm>
              <a:prstGeom prst="rect">
                <a:avLst/>
              </a:prstGeom>
              <a:solidFill>
                <a:srgbClr val="FAFAB4"/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Q10d </a:t>
                </a:r>
                <a:r>
                  <a:rPr lang="en-US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hint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– </a:t>
                </a:r>
                <a:r>
                  <a:rPr lang="en-US" sz="2000" i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</m:num>
                      <m:den>
                        <m: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[  ]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Use a 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coordinate on the line of best fit to find the value of </a:t>
                </a:r>
                <a:r>
                  <a:rPr lang="en-US" sz="20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211960" y="5713712"/>
                <a:ext cx="4553486" cy="88364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211960" y="3517245"/>
            <a:ext cx="4568188" cy="205884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7820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19.3 </a:t>
            </a:r>
            <a:r>
              <a:rPr lang="en-GB" sz="4000" dirty="0"/>
              <a:t>– </a:t>
            </a:r>
            <a:r>
              <a:rPr lang="en-GB" sz="4000" dirty="0" smtClean="0"/>
              <a:t>Inverse Proportion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6752"/>
            <a:ext cx="5256585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indent="-620713">
              <a:buClr>
                <a:srgbClr val="C00000"/>
              </a:buClr>
              <a:buFont typeface="+mj-lt"/>
              <a:buAutoNum type="arabicPeriod" startAt="12"/>
              <a:tabLst>
                <a:tab pos="914400" algn="l"/>
                <a:tab pos="2514600" algn="l"/>
              </a:tabLst>
            </a:pPr>
            <a:r>
              <a:rPr lang="en-US" sz="2500" i="1" dirty="0" smtClean="0"/>
              <a:t>y</a:t>
            </a:r>
            <a:r>
              <a:rPr lang="en-US" sz="2500" dirty="0" smtClean="0"/>
              <a:t> </a:t>
            </a:r>
            <a:r>
              <a:rPr lang="en-US" sz="2500" dirty="0"/>
              <a:t>is inversely proportional to the cube of </a:t>
            </a:r>
            <a:r>
              <a:rPr lang="en-US" sz="2500" i="1" dirty="0" smtClean="0"/>
              <a:t>x</a:t>
            </a:r>
            <a:r>
              <a:rPr lang="en-US" sz="2500" dirty="0" smtClean="0"/>
              <a:t>. When </a:t>
            </a:r>
            <a:r>
              <a:rPr lang="en-US" sz="2500" i="1" dirty="0"/>
              <a:t>y</a:t>
            </a:r>
            <a:r>
              <a:rPr lang="en-US" sz="2500" dirty="0"/>
              <a:t> = 2</a:t>
            </a:r>
            <a:r>
              <a:rPr lang="en-US" sz="2500" dirty="0" smtClean="0"/>
              <a:t>, </a:t>
            </a:r>
            <a:r>
              <a:rPr lang="en-US" sz="2500" i="1" dirty="0" smtClean="0"/>
              <a:t>x</a:t>
            </a:r>
            <a:r>
              <a:rPr lang="en-US" sz="2500" dirty="0" smtClean="0"/>
              <a:t> </a:t>
            </a:r>
            <a:r>
              <a:rPr lang="en-US" sz="2500" dirty="0"/>
              <a:t>= 3</a:t>
            </a:r>
          </a:p>
          <a:p>
            <a:pPr marL="1035050" lvl="1" indent="-465138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500" dirty="0" smtClean="0"/>
              <a:t>Write </a:t>
            </a:r>
            <a:r>
              <a:rPr lang="en-US" sz="2500" dirty="0"/>
              <a:t>a </a:t>
            </a:r>
            <a:r>
              <a:rPr lang="en-US" sz="2500" dirty="0" smtClean="0"/>
              <a:t>formula </a:t>
            </a:r>
            <a:r>
              <a:rPr lang="en-US" sz="2500" dirty="0"/>
              <a:t>for </a:t>
            </a:r>
            <a:r>
              <a:rPr lang="en-US" sz="2500" i="1" dirty="0"/>
              <a:t>y</a:t>
            </a:r>
            <a:r>
              <a:rPr lang="en-US" sz="2500" dirty="0"/>
              <a:t> in terms of </a:t>
            </a:r>
            <a:r>
              <a:rPr lang="en-US" sz="2500" i="1" dirty="0"/>
              <a:t>x</a:t>
            </a:r>
            <a:r>
              <a:rPr lang="en-US" sz="2500" dirty="0"/>
              <a:t>. </a:t>
            </a:r>
            <a:endParaRPr lang="en-US" sz="2500" dirty="0" smtClean="0"/>
          </a:p>
          <a:p>
            <a:pPr marL="1035050" lvl="1" indent="-465138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500" dirty="0" smtClean="0"/>
              <a:t>Calculate </a:t>
            </a:r>
            <a:r>
              <a:rPr lang="en-US" sz="2500" i="1" dirty="0" smtClean="0"/>
              <a:t>y</a:t>
            </a:r>
            <a:r>
              <a:rPr lang="en-US" sz="2500" dirty="0" smtClean="0"/>
              <a:t> when </a:t>
            </a:r>
            <a:r>
              <a:rPr lang="en-US" sz="2500" i="1" dirty="0" smtClean="0"/>
              <a:t>x</a:t>
            </a:r>
            <a:r>
              <a:rPr lang="en-US" sz="2500" dirty="0" smtClean="0"/>
              <a:t> </a:t>
            </a:r>
            <a:r>
              <a:rPr lang="en-US" sz="2500" dirty="0"/>
              <a:t>= 5 </a:t>
            </a:r>
            <a:endParaRPr lang="en-US" sz="2500" dirty="0" smtClean="0"/>
          </a:p>
          <a:p>
            <a:pPr marL="1035050" lvl="1" indent="-465138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500" dirty="0" smtClean="0"/>
              <a:t>Calculate </a:t>
            </a:r>
            <a:r>
              <a:rPr lang="en-US" sz="2500" i="1" dirty="0" smtClean="0"/>
              <a:t>x</a:t>
            </a:r>
            <a:r>
              <a:rPr lang="en-US" sz="2500" dirty="0" smtClean="0"/>
              <a:t> </a:t>
            </a:r>
            <a:r>
              <a:rPr lang="en-US" sz="2500" dirty="0"/>
              <a:t>when </a:t>
            </a:r>
            <a:r>
              <a:rPr lang="en-US" sz="2500" i="1" dirty="0"/>
              <a:t>y</a:t>
            </a:r>
            <a:r>
              <a:rPr lang="en-US" sz="2500" dirty="0"/>
              <a:t> = 6.75 </a:t>
            </a:r>
            <a:endParaRPr lang="en-US" sz="2500" dirty="0" smtClean="0"/>
          </a:p>
          <a:p>
            <a:pPr marL="620713" indent="-620713">
              <a:buClr>
                <a:srgbClr val="C00000"/>
              </a:buClr>
              <a:buFont typeface="+mj-lt"/>
              <a:buAutoNum type="arabicPeriod" startAt="12"/>
              <a:tabLst>
                <a:tab pos="2514600" algn="l"/>
              </a:tabLst>
            </a:pPr>
            <a:r>
              <a:rPr lang="en-US" sz="2500" i="1" dirty="0" smtClean="0"/>
              <a:t>y</a:t>
            </a:r>
            <a:r>
              <a:rPr lang="en-US" sz="2500" dirty="0" smtClean="0"/>
              <a:t> </a:t>
            </a:r>
            <a:r>
              <a:rPr lang="en-US" sz="2500" dirty="0"/>
              <a:t>is inversely proportional to the square root </a:t>
            </a:r>
            <a:r>
              <a:rPr lang="en-US" sz="2500" dirty="0" smtClean="0"/>
              <a:t>of </a:t>
            </a:r>
            <a:r>
              <a:rPr lang="en-US" sz="2500" i="1" dirty="0" smtClean="0"/>
              <a:t>x</a:t>
            </a:r>
            <a:r>
              <a:rPr lang="en-US" sz="2500" dirty="0" smtClean="0"/>
              <a:t>. When </a:t>
            </a:r>
            <a:r>
              <a:rPr lang="en-US" sz="2500" i="1" dirty="0" smtClean="0"/>
              <a:t>y </a:t>
            </a:r>
            <a:r>
              <a:rPr lang="en-US" sz="2500" dirty="0" smtClean="0"/>
              <a:t>= </a:t>
            </a:r>
            <a:r>
              <a:rPr lang="en-US" sz="2500" dirty="0"/>
              <a:t>2</a:t>
            </a:r>
            <a:r>
              <a:rPr lang="en-US" sz="2500" dirty="0" smtClean="0"/>
              <a:t>, </a:t>
            </a:r>
            <a:r>
              <a:rPr lang="en-US" sz="2500" i="1" dirty="0" smtClean="0"/>
              <a:t>x</a:t>
            </a:r>
            <a:r>
              <a:rPr lang="en-US" sz="2500" dirty="0" smtClean="0"/>
              <a:t> = </a:t>
            </a:r>
            <a:r>
              <a:rPr lang="en-US" sz="2500" dirty="0"/>
              <a:t>9</a:t>
            </a:r>
          </a:p>
          <a:p>
            <a:pPr marL="1035050" lvl="1" indent="-465138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500" dirty="0" smtClean="0"/>
              <a:t>Write </a:t>
            </a:r>
            <a:r>
              <a:rPr lang="en-US" sz="2500" dirty="0"/>
              <a:t>a </a:t>
            </a:r>
            <a:r>
              <a:rPr lang="en-US" sz="2500" dirty="0" smtClean="0"/>
              <a:t>formula </a:t>
            </a:r>
            <a:r>
              <a:rPr lang="en-US" sz="2500" dirty="0"/>
              <a:t>for </a:t>
            </a:r>
            <a:r>
              <a:rPr lang="en-US" sz="2500" i="1" dirty="0"/>
              <a:t>y</a:t>
            </a:r>
            <a:r>
              <a:rPr lang="en-US" sz="2500" dirty="0"/>
              <a:t> in terms </a:t>
            </a:r>
            <a:r>
              <a:rPr lang="en-US" sz="2500" dirty="0" smtClean="0"/>
              <a:t>of </a:t>
            </a:r>
            <a:r>
              <a:rPr lang="en-US" sz="2500" i="1" dirty="0" smtClean="0"/>
              <a:t>x</a:t>
            </a:r>
            <a:r>
              <a:rPr lang="en-US" sz="2500" dirty="0" smtClean="0"/>
              <a:t>. </a:t>
            </a:r>
          </a:p>
          <a:p>
            <a:pPr marL="1035050" lvl="1" indent="-465138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500" dirty="0" smtClean="0"/>
              <a:t>Calculate </a:t>
            </a:r>
            <a:r>
              <a:rPr lang="en-US" sz="2500" i="1" dirty="0" smtClean="0"/>
              <a:t>y</a:t>
            </a:r>
            <a:r>
              <a:rPr lang="en-US" sz="2500" dirty="0" smtClean="0"/>
              <a:t> when </a:t>
            </a:r>
            <a:r>
              <a:rPr lang="en-US" sz="2500" i="1" dirty="0" smtClean="0"/>
              <a:t>x</a:t>
            </a:r>
            <a:r>
              <a:rPr lang="en-US" sz="2500" dirty="0" smtClean="0"/>
              <a:t> </a:t>
            </a:r>
            <a:r>
              <a:rPr lang="en-US" sz="2500" dirty="0"/>
              <a:t>= 4 </a:t>
            </a:r>
            <a:endParaRPr lang="en-US" sz="2500" dirty="0" smtClean="0"/>
          </a:p>
          <a:p>
            <a:pPr marL="1035050" lvl="1" indent="-465138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500" dirty="0" smtClean="0"/>
              <a:t>Calculate </a:t>
            </a:r>
            <a:r>
              <a:rPr lang="en-US" sz="2500" i="1" dirty="0" smtClean="0"/>
              <a:t>x</a:t>
            </a:r>
            <a:r>
              <a:rPr lang="en-US" sz="2500" dirty="0" smtClean="0"/>
              <a:t> </a:t>
            </a:r>
            <a:r>
              <a:rPr lang="en-US" sz="2500" dirty="0"/>
              <a:t>when </a:t>
            </a:r>
            <a:r>
              <a:rPr lang="en-US" sz="2500" i="1" dirty="0"/>
              <a:t>y</a:t>
            </a:r>
            <a:r>
              <a:rPr lang="en-US" sz="2500" dirty="0"/>
              <a:t> = 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94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19.3 </a:t>
            </a:r>
            <a:r>
              <a:rPr lang="en-GB" sz="4000" dirty="0"/>
              <a:t>– </a:t>
            </a:r>
            <a:r>
              <a:rPr lang="en-GB" sz="4000" dirty="0" smtClean="0"/>
              <a:t>Inverse Proportion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6752"/>
            <a:ext cx="525658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5138" indent="-465138">
              <a:buClr>
                <a:srgbClr val="C00000"/>
              </a:buClr>
              <a:buFont typeface="+mj-lt"/>
              <a:buAutoNum type="arabicPeriod" startAt="14"/>
              <a:tabLst>
                <a:tab pos="914400" algn="l"/>
                <a:tab pos="2514600" algn="l"/>
              </a:tabLst>
            </a:pPr>
            <a:r>
              <a:rPr lang="en-US" sz="1950" b="1" dirty="0">
                <a:solidFill>
                  <a:srgbClr val="C00000"/>
                </a:solidFill>
              </a:rPr>
              <a:t>Reasoning</a:t>
            </a:r>
            <a:r>
              <a:rPr lang="en-US" sz="1950" dirty="0">
                <a:solidFill>
                  <a:srgbClr val="C00000"/>
                </a:solidFill>
              </a:rPr>
              <a:t> </a:t>
            </a:r>
            <a:r>
              <a:rPr lang="en-US" sz="1950" dirty="0"/>
              <a:t>When 20 litres of water are poured into any cylinder, the depth, </a:t>
            </a:r>
            <a:r>
              <a:rPr lang="en-US" sz="1950" i="1" dirty="0" smtClean="0"/>
              <a:t>D</a:t>
            </a:r>
            <a:r>
              <a:rPr lang="en-US" sz="1950" dirty="0" smtClean="0"/>
              <a:t> </a:t>
            </a:r>
            <a:r>
              <a:rPr lang="en-US" sz="1950" dirty="0"/>
              <a:t>(in cm), of the water is inversely proportional to the square of the radius, </a:t>
            </a:r>
            <a:r>
              <a:rPr lang="en-US" sz="1950" i="1" dirty="0"/>
              <a:t>r</a:t>
            </a:r>
            <a:r>
              <a:rPr lang="en-US" sz="1950" dirty="0"/>
              <a:t> (in cm), of the cylinder. </a:t>
            </a:r>
            <a:r>
              <a:rPr lang="en-US" sz="1950" dirty="0" smtClean="0"/>
              <a:t/>
            </a:r>
            <a:br>
              <a:rPr lang="en-US" sz="1950" dirty="0" smtClean="0"/>
            </a:br>
            <a:r>
              <a:rPr lang="en-US" sz="1950" dirty="0" smtClean="0"/>
              <a:t>When </a:t>
            </a:r>
            <a:r>
              <a:rPr lang="en-US" sz="1950" i="1" dirty="0"/>
              <a:t>r</a:t>
            </a:r>
            <a:r>
              <a:rPr lang="en-US" sz="1950" dirty="0"/>
              <a:t> = 15cm, </a:t>
            </a:r>
            <a:r>
              <a:rPr lang="en-US" sz="1950" i="1" dirty="0"/>
              <a:t>D</a:t>
            </a:r>
            <a:r>
              <a:rPr lang="en-US" sz="1950" dirty="0"/>
              <a:t> = 28.4cm </a:t>
            </a:r>
            <a:endParaRPr lang="en-US" sz="1950" dirty="0" smtClean="0"/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1950" dirty="0" smtClean="0"/>
              <a:t>Write </a:t>
            </a:r>
            <a:r>
              <a:rPr lang="en-US" sz="1950" dirty="0"/>
              <a:t>a </a:t>
            </a:r>
            <a:r>
              <a:rPr lang="en-US" sz="1950" dirty="0" smtClean="0"/>
              <a:t>formula </a:t>
            </a:r>
            <a:r>
              <a:rPr lang="en-US" sz="1950" dirty="0"/>
              <a:t>for </a:t>
            </a:r>
            <a:r>
              <a:rPr lang="en-US" sz="1950" i="1" dirty="0"/>
              <a:t>D</a:t>
            </a:r>
            <a:r>
              <a:rPr lang="en-US" sz="1950" dirty="0"/>
              <a:t> in terms of </a:t>
            </a:r>
            <a:r>
              <a:rPr lang="en-US" sz="1950" i="1" dirty="0"/>
              <a:t>r</a:t>
            </a:r>
            <a:r>
              <a:rPr lang="en-US" sz="1950" dirty="0"/>
              <a:t>.</a:t>
            </a: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1950" dirty="0" smtClean="0"/>
              <a:t>Find </a:t>
            </a:r>
            <a:r>
              <a:rPr lang="en-US" sz="1950" dirty="0"/>
              <a:t>the depth of the water when the radius of the cylinder is 25cm. </a:t>
            </a:r>
            <a:endParaRPr lang="en-US" sz="1950" dirty="0" smtClean="0"/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1950" dirty="0" smtClean="0"/>
              <a:t>Find </a:t>
            </a:r>
            <a:r>
              <a:rPr lang="en-US" sz="1950" dirty="0"/>
              <a:t>the radius of the </a:t>
            </a:r>
            <a:r>
              <a:rPr lang="en-US" sz="1950" dirty="0" smtClean="0"/>
              <a:t>cylinder </a:t>
            </a:r>
            <a:r>
              <a:rPr lang="en-US" sz="1950" dirty="0"/>
              <a:t>when the depth is 64 cm. </a:t>
            </a:r>
            <a:endParaRPr lang="en-US" sz="1950" dirty="0" smtClean="0"/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1950" dirty="0" smtClean="0"/>
              <a:t>Cylinder </a:t>
            </a:r>
            <a:r>
              <a:rPr lang="en-US" sz="1950" i="1" dirty="0"/>
              <a:t>A</a:t>
            </a:r>
            <a:r>
              <a:rPr lang="en-US" sz="1950" dirty="0"/>
              <a:t> has </a:t>
            </a:r>
            <a:r>
              <a:rPr lang="en-US" sz="1950" dirty="0" smtClean="0"/>
              <a:t/>
            </a:r>
            <a:br>
              <a:rPr lang="en-US" sz="1950" dirty="0" smtClean="0"/>
            </a:br>
            <a:r>
              <a:rPr lang="en-US" sz="1950" dirty="0" smtClean="0"/>
              <a:t>radius </a:t>
            </a:r>
            <a:r>
              <a:rPr lang="en-US" sz="1950" i="1" dirty="0" smtClean="0"/>
              <a:t>x</a:t>
            </a:r>
            <a:r>
              <a:rPr lang="en-US" sz="1950" dirty="0" smtClean="0"/>
              <a:t> cm </a:t>
            </a:r>
            <a:r>
              <a:rPr lang="en-US" sz="1950" dirty="0"/>
              <a:t>and </a:t>
            </a:r>
            <a:r>
              <a:rPr lang="en-US" sz="1950" dirty="0" smtClean="0"/>
              <a:t/>
            </a:r>
            <a:br>
              <a:rPr lang="en-US" sz="1950" dirty="0" smtClean="0"/>
            </a:br>
            <a:r>
              <a:rPr lang="en-US" sz="1950" dirty="0" smtClean="0"/>
              <a:t>is </a:t>
            </a:r>
            <a:r>
              <a:rPr lang="en-US" sz="1950" dirty="0"/>
              <a:t>filled </a:t>
            </a:r>
            <a:r>
              <a:rPr lang="en-US" sz="1950" dirty="0" smtClean="0"/>
              <a:t>with water </a:t>
            </a:r>
            <a:br>
              <a:rPr lang="en-US" sz="1950" dirty="0" smtClean="0"/>
            </a:br>
            <a:r>
              <a:rPr lang="en-US" sz="1950" dirty="0" smtClean="0"/>
              <a:t>to </a:t>
            </a:r>
            <a:r>
              <a:rPr lang="en-US" sz="1950" dirty="0"/>
              <a:t>a </a:t>
            </a:r>
            <a:r>
              <a:rPr lang="en-US" sz="1950" dirty="0" smtClean="0"/>
              <a:t>depth </a:t>
            </a:r>
            <a:r>
              <a:rPr lang="en-US" sz="1950" dirty="0"/>
              <a:t>of </a:t>
            </a:r>
            <a:r>
              <a:rPr lang="en-US" sz="1950" i="1" dirty="0" smtClean="0"/>
              <a:t>d </a:t>
            </a:r>
            <a:r>
              <a:rPr lang="en-US" sz="1950" dirty="0" smtClean="0"/>
              <a:t>cm.</a:t>
            </a:r>
            <a:br>
              <a:rPr lang="en-US" sz="1950" dirty="0" smtClean="0"/>
            </a:br>
            <a:r>
              <a:rPr lang="en-US" sz="1950" dirty="0" smtClean="0"/>
              <a:t>This </a:t>
            </a:r>
            <a:r>
              <a:rPr lang="en-US" sz="1950" dirty="0"/>
              <a:t>water is poured into cylinder </a:t>
            </a:r>
            <a:r>
              <a:rPr lang="en-US" sz="1950" i="1" dirty="0"/>
              <a:t>B</a:t>
            </a:r>
            <a:r>
              <a:rPr lang="en-US" sz="1950" dirty="0"/>
              <a:t> with radius </a:t>
            </a:r>
            <a:r>
              <a:rPr lang="en-US" sz="1950" dirty="0" smtClean="0"/>
              <a:t>2</a:t>
            </a:r>
            <a:r>
              <a:rPr lang="en-US" sz="1950" i="1" dirty="0" smtClean="0"/>
              <a:t>x</a:t>
            </a:r>
            <a:r>
              <a:rPr lang="en-US" sz="1950" dirty="0" smtClean="0"/>
              <a:t> cm. What </a:t>
            </a:r>
            <a:r>
              <a:rPr lang="en-US" sz="1950" dirty="0"/>
              <a:t>is the depth of water in cylinder </a:t>
            </a:r>
            <a:r>
              <a:rPr lang="en-US" sz="1950" i="1" dirty="0"/>
              <a:t>B</a:t>
            </a:r>
            <a:r>
              <a:rPr lang="en-US" sz="1950" dirty="0"/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6145" y="4503579"/>
            <a:ext cx="2172715" cy="11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0970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7382054" cy="739756"/>
          </a:xfrm>
        </p:spPr>
        <p:txBody>
          <a:bodyPr>
            <a:noAutofit/>
          </a:bodyPr>
          <a:lstStyle/>
          <a:p>
            <a:r>
              <a:rPr lang="en-GB" dirty="0" smtClean="0"/>
              <a:t>Contents</a:t>
            </a:r>
            <a:endParaRPr lang="en-GB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5780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vi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1148094"/>
            <a:ext cx="8712968" cy="552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6659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19.3 </a:t>
            </a:r>
            <a:r>
              <a:rPr lang="en-GB" sz="4000" dirty="0"/>
              <a:t>– </a:t>
            </a:r>
            <a:r>
              <a:rPr lang="en-GB" sz="4000" dirty="0" smtClean="0"/>
              <a:t>Inverse Proportion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6752"/>
            <a:ext cx="5256585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7525" indent="-517525">
              <a:buClr>
                <a:srgbClr val="C00000"/>
              </a:buClr>
              <a:buFont typeface="+mj-lt"/>
              <a:buAutoNum type="arabicPeriod" startAt="15"/>
              <a:tabLst>
                <a:tab pos="914400" algn="l"/>
                <a:tab pos="2514600" algn="l"/>
              </a:tabLst>
            </a:pPr>
            <a:r>
              <a:rPr lang="en-US" sz="2600" b="1" dirty="0">
                <a:solidFill>
                  <a:srgbClr val="C00000"/>
                </a:solidFill>
              </a:rPr>
              <a:t>Reasoning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smtClean="0"/>
              <a:t>The </a:t>
            </a:r>
            <a:r>
              <a:rPr lang="en-US" sz="2600" dirty="0"/>
              <a:t>speed, </a:t>
            </a:r>
            <a:r>
              <a:rPr lang="en-US" sz="2600" i="1" dirty="0"/>
              <a:t>s</a:t>
            </a:r>
            <a:r>
              <a:rPr lang="en-US" sz="2600" dirty="0"/>
              <a:t> (in revolutions per minute), at which each cog in a machine turns is inversely proportional to the square of the radius, </a:t>
            </a:r>
            <a:r>
              <a:rPr lang="en-US" sz="2600" i="1" dirty="0"/>
              <a:t>r</a:t>
            </a:r>
            <a:r>
              <a:rPr lang="en-US" sz="2600" dirty="0"/>
              <a:t> (in cm</a:t>
            </a:r>
            <a:r>
              <a:rPr lang="en-US" sz="2600" dirty="0" smtClean="0"/>
              <a:t>).</a:t>
            </a:r>
            <a:br>
              <a:rPr lang="en-US" sz="2600" dirty="0" smtClean="0"/>
            </a:br>
            <a:r>
              <a:rPr lang="en-US" sz="2600" dirty="0" smtClean="0"/>
              <a:t>When </a:t>
            </a:r>
            <a:r>
              <a:rPr lang="en-US" sz="2600" i="1" dirty="0"/>
              <a:t>r</a:t>
            </a:r>
            <a:r>
              <a:rPr lang="en-US" sz="2600" dirty="0"/>
              <a:t> = 4cm, </a:t>
            </a:r>
            <a:r>
              <a:rPr lang="en-US" sz="2600" i="1" dirty="0"/>
              <a:t>s</a:t>
            </a:r>
            <a:r>
              <a:rPr lang="en-US" sz="2600" dirty="0"/>
              <a:t> = 212.5 revolutions per minute, </a:t>
            </a:r>
            <a:endParaRPr lang="en-US" sz="26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600" dirty="0" smtClean="0"/>
              <a:t>Write </a:t>
            </a:r>
            <a:r>
              <a:rPr lang="en-US" sz="2600" dirty="0"/>
              <a:t>a </a:t>
            </a:r>
            <a:r>
              <a:rPr lang="en-US" sz="2600" dirty="0" smtClean="0"/>
              <a:t>formula </a:t>
            </a:r>
            <a:r>
              <a:rPr lang="en-US" sz="2600" dirty="0"/>
              <a:t>for </a:t>
            </a:r>
            <a:r>
              <a:rPr lang="en-US" sz="2600" i="1" dirty="0"/>
              <a:t>s</a:t>
            </a:r>
            <a:r>
              <a:rPr lang="en-US" sz="2600" dirty="0"/>
              <a:t> in terms of </a:t>
            </a:r>
            <a:r>
              <a:rPr lang="en-US" sz="2600" i="1" dirty="0"/>
              <a:t>r</a:t>
            </a:r>
            <a:r>
              <a:rPr lang="en-US" sz="2600" dirty="0"/>
              <a:t>.</a:t>
            </a:r>
          </a:p>
          <a:p>
            <a:pPr marL="896938" lvl="1" indent="-439738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600" dirty="0" smtClean="0"/>
              <a:t>Workout </a:t>
            </a:r>
            <a:r>
              <a:rPr lang="en-US" sz="2600" dirty="0"/>
              <a:t>the value of </a:t>
            </a:r>
            <a:r>
              <a:rPr lang="en-US" sz="2600" i="1" dirty="0"/>
              <a:t>s</a:t>
            </a:r>
            <a:r>
              <a:rPr lang="en-US" sz="2600" dirty="0"/>
              <a:t> when </a:t>
            </a:r>
            <a:r>
              <a:rPr lang="en-US" sz="2600" i="1" dirty="0"/>
              <a:t>r</a:t>
            </a:r>
            <a:r>
              <a:rPr lang="en-US" sz="2600" dirty="0"/>
              <a:t> = 4.2. Round your answer to 2 decimal places.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2287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19.4 </a:t>
            </a:r>
            <a:r>
              <a:rPr lang="en-GB" sz="4000" dirty="0"/>
              <a:t>– </a:t>
            </a:r>
            <a:r>
              <a:rPr lang="en-GB" sz="4000" dirty="0" smtClean="0"/>
              <a:t>Exponential Functions</a:t>
            </a:r>
            <a:endParaRPr lang="en-GB" sz="36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651030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Page 595</a:t>
            </a:r>
            <a:endParaRPr lang="en-GB" sz="1300" b="1" dirty="0"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920156"/>
              </p:ext>
            </p:extLst>
          </p:nvPr>
        </p:nvGraphicFramePr>
        <p:xfrm>
          <a:off x="251518" y="1268760"/>
          <a:ext cx="8568952" cy="475488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42238"/>
                <a:gridCol w="378044"/>
                <a:gridCol w="1728192"/>
                <a:gridCol w="4320478"/>
              </a:tblGrid>
              <a:tr h="541395">
                <a:tc gridSpan="2">
                  <a:txBody>
                    <a:bodyPr/>
                    <a:lstStyle/>
                    <a:p>
                      <a:r>
                        <a:rPr kumimoji="0" lang="en-US" sz="32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Objectives</a:t>
                      </a:r>
                      <a:endParaRPr kumimoji="0" lang="en-US" sz="3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 Learn This?</a:t>
                      </a:r>
                      <a:endParaRPr lang="en-US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978885">
                <a:tc gridSpan="3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Recognise graphs of exponential functions.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Sketch graphs of exponential functions.</a:t>
                      </a:r>
                      <a:endParaRPr lang="en-US" sz="32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Exponential graphs are used by scientists to describe population growth and radioactive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decay.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447464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Fluency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4493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36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 out the value of 2</a:t>
                      </a:r>
                      <a:r>
                        <a:rPr lang="en-US" sz="3600" i="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36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6</a:t>
                      </a:r>
                      <a:r>
                        <a:rPr lang="en-US" sz="3600" i="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36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3</a:t>
                      </a:r>
                      <a:r>
                        <a:rPr lang="en-US" sz="3600" i="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r>
                        <a:rPr lang="en-US" sz="36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3, 5°</a:t>
                      </a:r>
                      <a:endParaRPr lang="en-US" sz="1800" i="0" baseline="30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239283" y="6198462"/>
            <a:ext cx="8581188" cy="4708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6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246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246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Homework, practice and support: Higher </a:t>
            </a:r>
            <a:r>
              <a:rPr lang="en-US" sz="246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19.4</a:t>
            </a:r>
            <a:endParaRPr lang="en-US" sz="246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3993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19.4 – Exponential Functions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6752"/>
            <a:ext cx="489654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75" indent="-396875">
              <a:buClr>
                <a:srgbClr val="C00000"/>
              </a:buClr>
              <a:buFont typeface="+mj-lt"/>
              <a:buAutoNum type="arabicPeriod"/>
              <a:tabLst>
                <a:tab pos="914400" algn="l"/>
                <a:tab pos="2514600" algn="l"/>
              </a:tabLst>
            </a:pPr>
            <a:r>
              <a:rPr lang="en-US" sz="2200" dirty="0"/>
              <a:t>Calculate</a:t>
            </a:r>
          </a:p>
          <a:p>
            <a:pPr marL="974725" lvl="1" indent="-45720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514600" algn="l"/>
              </a:tabLst>
            </a:pPr>
            <a:r>
              <a:rPr lang="en-US" sz="2200" dirty="0" smtClean="0"/>
              <a:t>2</a:t>
            </a:r>
            <a:r>
              <a:rPr lang="en-US" sz="2200" baseline="30000" dirty="0" smtClean="0"/>
              <a:t>4</a:t>
            </a:r>
            <a:r>
              <a:rPr lang="en-US" sz="2200" dirty="0" smtClean="0"/>
              <a:t>       </a:t>
            </a:r>
            <a:r>
              <a:rPr lang="en-US" sz="2200" dirty="0" smtClean="0">
                <a:solidFill>
                  <a:srgbClr val="C00000"/>
                </a:solidFill>
              </a:rPr>
              <a:t>b.</a:t>
            </a:r>
            <a:r>
              <a:rPr lang="en-US" sz="2200" dirty="0" smtClean="0"/>
              <a:t> </a:t>
            </a:r>
            <a:r>
              <a:rPr lang="en-US" sz="2200" dirty="0"/>
              <a:t>9° </a:t>
            </a:r>
            <a:r>
              <a:rPr lang="en-US" sz="2200" dirty="0" smtClean="0"/>
              <a:t>    </a:t>
            </a:r>
            <a:r>
              <a:rPr lang="en-US" sz="2200" dirty="0" smtClean="0">
                <a:solidFill>
                  <a:srgbClr val="C00000"/>
                </a:solidFill>
              </a:rPr>
              <a:t>c.</a:t>
            </a:r>
            <a:r>
              <a:rPr lang="en-US" sz="2200" dirty="0" smtClean="0"/>
              <a:t> 5</a:t>
            </a:r>
            <a:r>
              <a:rPr lang="en-US" sz="2200" baseline="30000" dirty="0" smtClean="0"/>
              <a:t>-1</a:t>
            </a:r>
            <a:r>
              <a:rPr lang="en-US" sz="2200" dirty="0" smtClean="0"/>
              <a:t>      </a:t>
            </a:r>
            <a:r>
              <a:rPr lang="en-US" sz="2200" dirty="0" smtClean="0">
                <a:solidFill>
                  <a:srgbClr val="C00000"/>
                </a:solidFill>
              </a:rPr>
              <a:t>d.</a:t>
            </a:r>
            <a:r>
              <a:rPr lang="en-US" sz="2200" dirty="0" smtClean="0"/>
              <a:t> 4</a:t>
            </a:r>
            <a:r>
              <a:rPr lang="en-US" sz="2200" baseline="30000" dirty="0" smtClean="0"/>
              <a:t>-2</a:t>
            </a:r>
            <a:endParaRPr lang="en-US" sz="2200" baseline="30000" dirty="0"/>
          </a:p>
          <a:p>
            <a:pPr marL="396875" indent="-396875">
              <a:buClr>
                <a:srgbClr val="C00000"/>
              </a:buClr>
              <a:buFont typeface="+mj-lt"/>
              <a:buAutoNum type="arabicPeriod"/>
              <a:tabLst>
                <a:tab pos="914400" algn="l"/>
                <a:tab pos="2514600" algn="l"/>
              </a:tabLst>
            </a:pPr>
            <a:r>
              <a:rPr lang="en-US" sz="2200" dirty="0" smtClean="0"/>
              <a:t>A </a:t>
            </a:r>
            <a:r>
              <a:rPr lang="en-US" sz="2200" dirty="0"/>
              <a:t>man places a grain of rice on the first square of a chess board. He then places two grains on the second square, four on the third square, eight on the fourth square, and so on, doubling the number of grains each </a:t>
            </a:r>
            <a:r>
              <a:rPr lang="en-US" sz="2200" dirty="0" smtClean="0"/>
              <a:t>time.</a:t>
            </a:r>
            <a:br>
              <a:rPr lang="en-US" sz="2200" dirty="0" smtClean="0"/>
            </a:br>
            <a:r>
              <a:rPr lang="en-US" sz="2200" dirty="0" smtClean="0"/>
              <a:t>How </a:t>
            </a:r>
            <a:r>
              <a:rPr lang="en-US" sz="2200" dirty="0"/>
              <a:t>many grains of rice does he place on the </a:t>
            </a:r>
            <a:endParaRPr lang="en-US" sz="2200" dirty="0" smtClean="0"/>
          </a:p>
          <a:p>
            <a:pPr marL="974725" lvl="1" indent="-517525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514600" algn="l"/>
              </a:tabLst>
            </a:pPr>
            <a:r>
              <a:rPr lang="en-US" sz="2200" dirty="0" smtClean="0"/>
              <a:t>10th </a:t>
            </a:r>
            <a:r>
              <a:rPr lang="en-US" sz="2200" dirty="0"/>
              <a:t>square </a:t>
            </a:r>
            <a:r>
              <a:rPr lang="en-US" sz="2200" dirty="0" smtClean="0"/>
              <a:t>	 </a:t>
            </a:r>
            <a:r>
              <a:rPr lang="en-US" sz="2200" dirty="0" smtClean="0">
                <a:solidFill>
                  <a:srgbClr val="C00000"/>
                </a:solidFill>
              </a:rPr>
              <a:t>b.</a:t>
            </a:r>
            <a:r>
              <a:rPr lang="en-US" sz="2200" dirty="0" smtClean="0"/>
              <a:t> </a:t>
            </a:r>
            <a:r>
              <a:rPr lang="en-US" sz="2200" dirty="0"/>
              <a:t>15th square </a:t>
            </a:r>
            <a:endParaRPr lang="en-US" sz="2200" dirty="0" smtClean="0"/>
          </a:p>
          <a:p>
            <a:pPr marL="974725" lvl="1" indent="-517525">
              <a:buClr>
                <a:srgbClr val="C00000"/>
              </a:buClr>
              <a:buFont typeface="+mj-lt"/>
              <a:buAutoNum type="alphaLcPeriod" startAt="3"/>
              <a:tabLst>
                <a:tab pos="914400" algn="l"/>
                <a:tab pos="2514600" algn="l"/>
              </a:tabLst>
            </a:pPr>
            <a:r>
              <a:rPr lang="en-US" sz="2200" dirty="0" smtClean="0"/>
              <a:t>20th </a:t>
            </a:r>
            <a:r>
              <a:rPr lang="en-US" sz="2200" dirty="0"/>
              <a:t>square?</a:t>
            </a:r>
          </a:p>
          <a:p>
            <a:pPr>
              <a:buClr>
                <a:srgbClr val="C00000"/>
              </a:buClr>
              <a:tabLst>
                <a:tab pos="914400" algn="l"/>
                <a:tab pos="2514600" algn="l"/>
              </a:tabLst>
            </a:pPr>
            <a:r>
              <a:rPr lang="en-US" sz="2200" b="1" dirty="0">
                <a:solidFill>
                  <a:srgbClr val="C00000"/>
                </a:solidFill>
              </a:rPr>
              <a:t>Discussion</a:t>
            </a:r>
            <a:r>
              <a:rPr lang="en-US" sz="2200" dirty="0"/>
              <a:t> What happens to the amount of rice as he moves further around the chessboard?</a:t>
            </a:r>
          </a:p>
        </p:txBody>
      </p:sp>
      <p:sp>
        <p:nvSpPr>
          <p:cNvPr id="6" name="Flowchart: Delay 5"/>
          <p:cNvSpPr/>
          <p:nvPr/>
        </p:nvSpPr>
        <p:spPr>
          <a:xfrm flipH="1">
            <a:off x="5215019" y="1196752"/>
            <a:ext cx="365093" cy="5369378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16475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19.4 – Exponential Functions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1520" y="1281828"/>
            <a:ext cx="8496944" cy="1240685"/>
            <a:chOff x="150164" y="6494199"/>
            <a:chExt cx="8496944" cy="1240685"/>
          </a:xfrm>
        </p:grpSpPr>
        <p:sp>
          <p:nvSpPr>
            <p:cNvPr id="12" name="Rectangle 11"/>
            <p:cNvSpPr/>
            <p:nvPr/>
          </p:nvSpPr>
          <p:spPr>
            <a:xfrm flipH="1">
              <a:off x="150164" y="6673055"/>
              <a:ext cx="8496944" cy="106182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Expressions of the form </a:t>
              </a:r>
              <a:r>
                <a:rPr lang="en-US" sz="2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2400" baseline="30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where a is a positive number, are called exponential </a:t>
              </a:r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functions.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Pentagon 12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4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1520" y="2564904"/>
            <a:ext cx="8496944" cy="3933730"/>
            <a:chOff x="150164" y="6494199"/>
            <a:chExt cx="8496944" cy="3933730"/>
          </a:xfrm>
        </p:grpSpPr>
        <p:sp>
          <p:nvSpPr>
            <p:cNvPr id="15" name="Rectangle 14"/>
            <p:cNvSpPr/>
            <p:nvPr/>
          </p:nvSpPr>
          <p:spPr>
            <a:xfrm flipH="1">
              <a:off x="150164" y="6673055"/>
              <a:ext cx="8496944" cy="375487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graph of an exponential function has one of these shapes</a:t>
              </a:r>
              <a:r>
                <a:rPr lang="en-US" sz="23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Pentagon 15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5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23528" y="5288868"/>
            <a:ext cx="324036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i="1" dirty="0"/>
              <a:t>y</a:t>
            </a:r>
            <a:r>
              <a:rPr lang="en-US" sz="2300" dirty="0"/>
              <a:t> = a</a:t>
            </a:r>
            <a:r>
              <a:rPr lang="en-US" sz="2300" baseline="30000" dirty="0"/>
              <a:t>x</a:t>
            </a:r>
            <a:r>
              <a:rPr lang="en-US" sz="2300" dirty="0"/>
              <a:t> where </a:t>
            </a:r>
            <a:r>
              <a:rPr lang="en-US" sz="2300" i="1" dirty="0"/>
              <a:t>a</a:t>
            </a:r>
            <a:r>
              <a:rPr lang="en-US" sz="2300" dirty="0"/>
              <a:t> &gt; 1 or 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i="1" dirty="0" smtClean="0"/>
              <a:t>y</a:t>
            </a:r>
            <a:r>
              <a:rPr lang="en-US" sz="2300" dirty="0" smtClean="0"/>
              <a:t> </a:t>
            </a:r>
            <a:r>
              <a:rPr lang="en-US" sz="2300" dirty="0"/>
              <a:t>= </a:t>
            </a:r>
            <a:r>
              <a:rPr lang="en-US" sz="2300" i="1" dirty="0" smtClean="0"/>
              <a:t>b</a:t>
            </a:r>
            <a:r>
              <a:rPr lang="en-US" sz="2300" baseline="30000" dirty="0" smtClean="0"/>
              <a:t>-x</a:t>
            </a:r>
            <a:r>
              <a:rPr lang="en-US" sz="2300" dirty="0" smtClean="0"/>
              <a:t> </a:t>
            </a:r>
            <a:r>
              <a:rPr lang="en-US" sz="2300" dirty="0"/>
              <a:t>where 0 &lt; </a:t>
            </a:r>
            <a:r>
              <a:rPr lang="en-US" sz="2300" i="1" dirty="0" smtClean="0"/>
              <a:t>b</a:t>
            </a:r>
            <a:r>
              <a:rPr lang="en-US" sz="2300" dirty="0" smtClean="0"/>
              <a:t> </a:t>
            </a:r>
            <a:r>
              <a:rPr lang="en-US" sz="2300" dirty="0"/>
              <a:t>&lt; 1 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b="1" dirty="0" smtClean="0"/>
              <a:t>exponential </a:t>
            </a:r>
            <a:r>
              <a:rPr lang="en-US" sz="2300" b="1" dirty="0"/>
              <a:t>growth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35896" y="5299174"/>
            <a:ext cx="311392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i="1" dirty="0"/>
              <a:t>y</a:t>
            </a:r>
            <a:r>
              <a:rPr lang="en-US" sz="2300" dirty="0"/>
              <a:t> = </a:t>
            </a:r>
            <a:r>
              <a:rPr lang="en-US" sz="2300" dirty="0" smtClean="0"/>
              <a:t>a</a:t>
            </a:r>
            <a:r>
              <a:rPr lang="en-US" sz="2300" baseline="30000" dirty="0" smtClean="0"/>
              <a:t>-x</a:t>
            </a:r>
            <a:r>
              <a:rPr lang="en-US" sz="2300" dirty="0" smtClean="0"/>
              <a:t> </a:t>
            </a:r>
            <a:r>
              <a:rPr lang="en-US" sz="2300" dirty="0"/>
              <a:t>where </a:t>
            </a:r>
            <a:r>
              <a:rPr lang="en-US" sz="2300" i="1" dirty="0"/>
              <a:t>a</a:t>
            </a:r>
            <a:r>
              <a:rPr lang="en-US" sz="2300" dirty="0"/>
              <a:t> &gt; 1 or 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i="1" dirty="0" smtClean="0"/>
              <a:t>y</a:t>
            </a:r>
            <a:r>
              <a:rPr lang="en-US" sz="2300" dirty="0" smtClean="0"/>
              <a:t> </a:t>
            </a:r>
            <a:r>
              <a:rPr lang="en-US" sz="2300" dirty="0"/>
              <a:t>= </a:t>
            </a:r>
            <a:r>
              <a:rPr lang="en-US" sz="2300" i="1" dirty="0" err="1" smtClean="0"/>
              <a:t>b</a:t>
            </a:r>
            <a:r>
              <a:rPr lang="en-US" sz="2300" baseline="30000" dirty="0" err="1" smtClean="0"/>
              <a:t>x</a:t>
            </a:r>
            <a:r>
              <a:rPr lang="en-US" sz="2300" dirty="0" smtClean="0"/>
              <a:t> </a:t>
            </a:r>
            <a:r>
              <a:rPr lang="en-US" sz="2300" dirty="0"/>
              <a:t>where 0 &lt; </a:t>
            </a:r>
            <a:r>
              <a:rPr lang="en-US" sz="2300" i="1" dirty="0" smtClean="0"/>
              <a:t>b</a:t>
            </a:r>
            <a:r>
              <a:rPr lang="en-US" sz="2300" dirty="0" smtClean="0"/>
              <a:t> </a:t>
            </a:r>
            <a:r>
              <a:rPr lang="en-US" sz="2300" dirty="0"/>
              <a:t>&lt; 1 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b="1" dirty="0" smtClean="0"/>
              <a:t>exponential decay</a:t>
            </a:r>
            <a:endParaRPr lang="en-US" sz="23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120" y="3456922"/>
            <a:ext cx="2289073" cy="18429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6215" y="3465942"/>
            <a:ext cx="2237539" cy="183526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 flipH="1">
            <a:off x="6598216" y="3467472"/>
            <a:ext cx="2078240" cy="1862048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The graph of </a:t>
            </a:r>
            <a:r>
              <a:rPr lang="en-US" sz="23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3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3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when </a:t>
            </a:r>
            <a:r>
              <a:rPr lang="en-US" sz="23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 is just the graph of </a:t>
            </a:r>
            <a:r>
              <a:rPr lang="en-US" sz="23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1.</a:t>
            </a:r>
            <a:endParaRPr lang="en-US" sz="2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38982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19.4 – Exponential Functions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6752"/>
            <a:ext cx="525658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8" indent="-344488">
              <a:buClr>
                <a:srgbClr val="C00000"/>
              </a:buClr>
              <a:buFont typeface="+mj-lt"/>
              <a:buAutoNum type="arabicPeriod" startAt="3"/>
              <a:tabLst>
                <a:tab pos="914400" algn="l"/>
                <a:tab pos="2514600" algn="l"/>
              </a:tabLst>
            </a:pPr>
            <a:r>
              <a:rPr lang="en-US" sz="2000" dirty="0"/>
              <a:t>Find the value of* for each of these equations,</a:t>
            </a:r>
          </a:p>
          <a:p>
            <a:pPr marL="741363" lvl="1" indent="-3968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/>
              <a:t>2</a:t>
            </a:r>
            <a:r>
              <a:rPr lang="en-US" sz="2000" baseline="30000" dirty="0" smtClean="0"/>
              <a:t>x</a:t>
            </a:r>
            <a:r>
              <a:rPr lang="en-US" sz="2000" dirty="0" smtClean="0"/>
              <a:t> = 8 	</a:t>
            </a:r>
          </a:p>
          <a:p>
            <a:pPr marL="741363" lvl="1" indent="-3968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/>
              <a:t>3</a:t>
            </a:r>
            <a:r>
              <a:rPr lang="en-US" sz="2000" baseline="30000" dirty="0" smtClean="0"/>
              <a:t>x</a:t>
            </a:r>
            <a:r>
              <a:rPr lang="en-US" sz="2000" dirty="0" smtClean="0"/>
              <a:t> </a:t>
            </a:r>
            <a:r>
              <a:rPr lang="en-US" sz="2000" dirty="0"/>
              <a:t>= 81 </a:t>
            </a:r>
            <a:endParaRPr lang="en-US" sz="2000" dirty="0" smtClean="0"/>
          </a:p>
          <a:p>
            <a:pPr marL="741363" lvl="1" indent="-396875">
              <a:buClr>
                <a:srgbClr val="C00000"/>
              </a:buClr>
              <a:buFont typeface="+mj-lt"/>
              <a:buAutoNum type="alphaLcPeriod" startAt="3"/>
              <a:tabLst>
                <a:tab pos="2514600" algn="l"/>
              </a:tabLst>
            </a:pPr>
            <a:r>
              <a:rPr lang="en-US" sz="2000" dirty="0" smtClean="0"/>
              <a:t>10</a:t>
            </a:r>
            <a:r>
              <a:rPr lang="en-US" sz="2000" baseline="30000" dirty="0" smtClean="0"/>
              <a:t>x</a:t>
            </a:r>
            <a:r>
              <a:rPr lang="en-US" sz="2000" dirty="0" smtClean="0"/>
              <a:t> </a:t>
            </a:r>
            <a:r>
              <a:rPr lang="en-US" sz="2000" dirty="0"/>
              <a:t>= </a:t>
            </a:r>
            <a:r>
              <a:rPr lang="en-US" sz="2000" dirty="0" smtClean="0"/>
              <a:t>10000</a:t>
            </a:r>
          </a:p>
          <a:p>
            <a:pPr marL="344488" indent="-344488">
              <a:buClr>
                <a:srgbClr val="C00000"/>
              </a:buClr>
              <a:buFont typeface="+mj-lt"/>
              <a:buAutoNum type="arabicPeriod" startAt="3"/>
              <a:tabLst>
                <a:tab pos="741363" algn="l"/>
                <a:tab pos="2514600" algn="l"/>
              </a:tabLst>
            </a:pPr>
            <a:r>
              <a:rPr lang="en-US" sz="2000" dirty="0" smtClean="0">
                <a:solidFill>
                  <a:srgbClr val="C00000"/>
                </a:solidFill>
              </a:rPr>
              <a:t>a.</a:t>
            </a:r>
            <a:r>
              <a:rPr lang="en-US" sz="2000" dirty="0" smtClean="0"/>
              <a:t> 	Copy </a:t>
            </a:r>
            <a:r>
              <a:rPr lang="en-US" sz="2000" dirty="0"/>
              <a:t>and complete the table of </a:t>
            </a:r>
            <a:r>
              <a:rPr lang="en-US" sz="2000" dirty="0" smtClean="0"/>
              <a:t>	values </a:t>
            </a:r>
            <a:r>
              <a:rPr lang="en-US" sz="2000" dirty="0"/>
              <a:t>for 0 = </a:t>
            </a:r>
            <a:r>
              <a:rPr lang="en-US" sz="2000" dirty="0" smtClean="0"/>
              <a:t>2</a:t>
            </a:r>
            <a:r>
              <a:rPr lang="en-US" sz="2000" baseline="30000" dirty="0" smtClean="0"/>
              <a:t>x</a:t>
            </a:r>
            <a:r>
              <a:rPr lang="en-US" sz="2000" dirty="0" smtClean="0"/>
              <a:t>. Give </a:t>
            </a:r>
            <a:r>
              <a:rPr lang="en-US" sz="2000" dirty="0"/>
              <a:t>the values </a:t>
            </a:r>
            <a:r>
              <a:rPr lang="en-US" sz="2000" dirty="0" smtClean="0"/>
              <a:t>	correct </a:t>
            </a:r>
            <a:r>
              <a:rPr lang="en-US" sz="2000" dirty="0"/>
              <a:t>to 2 decimal places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marL="741363" lvl="1" indent="-396875">
              <a:buClr>
                <a:srgbClr val="C00000"/>
              </a:buClr>
              <a:buFont typeface="+mj-lt"/>
              <a:buAutoNum type="alphaLcPeriod" startAt="2"/>
              <a:tabLst>
                <a:tab pos="2514600" algn="l"/>
              </a:tabLst>
            </a:pPr>
            <a:r>
              <a:rPr lang="en-US" sz="2000" dirty="0"/>
              <a:t>Draw the graph of y = </a:t>
            </a:r>
            <a:r>
              <a:rPr lang="en-US" sz="2000" dirty="0" smtClean="0"/>
              <a:t>2</a:t>
            </a:r>
            <a:r>
              <a:rPr lang="en-US" sz="2000" baseline="30000" dirty="0" smtClean="0"/>
              <a:t>x</a:t>
            </a:r>
            <a:r>
              <a:rPr lang="en-US" sz="2000" dirty="0" smtClean="0"/>
              <a:t> </a:t>
            </a:r>
            <a:r>
              <a:rPr lang="en-US" sz="2000" dirty="0"/>
              <a:t>for </a:t>
            </a:r>
            <a:r>
              <a:rPr lang="en-US" sz="2000" dirty="0" smtClean="0"/>
              <a:t>-4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2000" dirty="0"/>
              <a:t> </a:t>
            </a:r>
            <a:r>
              <a:rPr lang="en-US" sz="2000" i="1" dirty="0" smtClean="0"/>
              <a:t>x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US" sz="2000" dirty="0" smtClean="0"/>
              <a:t>4</a:t>
            </a:r>
            <a:r>
              <a:rPr lang="en-US" sz="2000" dirty="0"/>
              <a:t>. </a:t>
            </a:r>
            <a:endParaRPr lang="en-US" sz="2000" dirty="0" smtClean="0"/>
          </a:p>
          <a:p>
            <a:pPr marL="741363" lvl="1" indent="-396875">
              <a:buClr>
                <a:srgbClr val="C00000"/>
              </a:buClr>
              <a:buFont typeface="+mj-lt"/>
              <a:buAutoNum type="alphaLcPeriod" startAt="2"/>
              <a:tabLst>
                <a:tab pos="2514600" algn="l"/>
              </a:tabLst>
            </a:pPr>
            <a:r>
              <a:rPr lang="en-US" sz="2000" dirty="0" smtClean="0"/>
              <a:t>Use </a:t>
            </a:r>
            <a:r>
              <a:rPr lang="en-US" sz="2000" dirty="0"/>
              <a:t>the graph to find an estimate </a:t>
            </a:r>
            <a:r>
              <a:rPr lang="en-US" sz="2000" dirty="0" smtClean="0"/>
              <a:t>for</a:t>
            </a:r>
          </a:p>
          <a:p>
            <a:pPr marL="1258888" lvl="2" indent="-344488">
              <a:buClr>
                <a:srgbClr val="C00000"/>
              </a:buClr>
              <a:buFont typeface="+mj-lt"/>
              <a:buAutoNum type="romanLcPeriod"/>
              <a:tabLst>
                <a:tab pos="914400" algn="l"/>
                <a:tab pos="2514600" algn="l"/>
              </a:tabLst>
            </a:pPr>
            <a:r>
              <a:rPr lang="en-US" sz="2000" dirty="0" smtClean="0"/>
              <a:t>the </a:t>
            </a:r>
            <a:r>
              <a:rPr lang="en-US" sz="2000" dirty="0"/>
              <a:t>value of 0 when x = 3.5 </a:t>
            </a:r>
            <a:endParaRPr lang="en-US" sz="2000" dirty="0" smtClean="0"/>
          </a:p>
          <a:p>
            <a:pPr marL="1258888" lvl="2" indent="-344488">
              <a:buClr>
                <a:srgbClr val="C00000"/>
              </a:buClr>
              <a:buFont typeface="+mj-lt"/>
              <a:buAutoNum type="romanLcPeriod"/>
              <a:tabLst>
                <a:tab pos="914400" algn="l"/>
                <a:tab pos="2514600" algn="l"/>
              </a:tabLst>
            </a:pPr>
            <a:r>
              <a:rPr lang="en-US" sz="2000" dirty="0" smtClean="0"/>
              <a:t>the </a:t>
            </a:r>
            <a:r>
              <a:rPr lang="en-US" sz="2000" dirty="0"/>
              <a:t>value of x when y = 10. </a:t>
            </a:r>
            <a:endParaRPr lang="en-US" sz="2000" dirty="0" smtClean="0"/>
          </a:p>
          <a:p>
            <a:pPr marL="0" lvl="2">
              <a:buClr>
                <a:srgbClr val="C00000"/>
              </a:buClr>
              <a:tabLst>
                <a:tab pos="2514600" algn="l"/>
              </a:tabLst>
            </a:pPr>
            <a:r>
              <a:rPr lang="en-US" sz="2000" b="1" dirty="0" smtClean="0">
                <a:solidFill>
                  <a:srgbClr val="C00000"/>
                </a:solidFill>
              </a:rPr>
              <a:t>Discussion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/>
              <a:t>What happens to the value of y as the value of x decreases?</a:t>
            </a:r>
          </a:p>
        </p:txBody>
      </p:sp>
      <p:sp>
        <p:nvSpPr>
          <p:cNvPr id="9" name="Rectangle 8"/>
          <p:cNvSpPr/>
          <p:nvPr/>
        </p:nvSpPr>
        <p:spPr>
          <a:xfrm flipH="1">
            <a:off x="2771800" y="1844824"/>
            <a:ext cx="2664296" cy="461665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Q3a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</a:t>
            </a:r>
            <a:r>
              <a:rPr lang="en-US" sz="24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8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057443"/>
              </p:ext>
            </p:extLst>
          </p:nvPr>
        </p:nvGraphicFramePr>
        <p:xfrm>
          <a:off x="251520" y="3717032"/>
          <a:ext cx="5184576" cy="76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4786"/>
                <a:gridCol w="519577"/>
                <a:gridCol w="624054"/>
                <a:gridCol w="493737"/>
                <a:gridCol w="493737"/>
                <a:gridCol w="493737"/>
                <a:gridCol w="493737"/>
                <a:gridCol w="493737"/>
                <a:gridCol w="493737"/>
                <a:gridCol w="493737"/>
              </a:tblGrid>
              <a:tr h="3020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endParaRPr lang="en-US" sz="19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19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19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19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9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9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9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9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9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992">
                <a:tc>
                  <a:txBody>
                    <a:bodyPr/>
                    <a:lstStyle/>
                    <a:p>
                      <a:r>
                        <a:rPr lang="en-US" sz="19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19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2728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19.4 – Exponential Functions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6752"/>
            <a:ext cx="5256585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75" indent="-396875">
              <a:buClr>
                <a:srgbClr val="C00000"/>
              </a:buClr>
              <a:buFont typeface="+mj-lt"/>
              <a:buAutoNum type="arabicPeriod" startAt="5"/>
              <a:tabLst>
                <a:tab pos="914400" algn="l"/>
                <a:tab pos="2514600" algn="l"/>
              </a:tabLst>
            </a:pPr>
            <a:r>
              <a:rPr lang="en-US" sz="2300" b="1" dirty="0">
                <a:solidFill>
                  <a:srgbClr val="C00000"/>
                </a:solidFill>
              </a:rPr>
              <a:t>Reasoning</a:t>
            </a:r>
          </a:p>
          <a:p>
            <a:pPr marL="862013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300" dirty="0" smtClean="0"/>
              <a:t>Draw </a:t>
            </a:r>
            <a:r>
              <a:rPr lang="en-US" sz="2300" dirty="0"/>
              <a:t>the graph of each </a:t>
            </a:r>
            <a:r>
              <a:rPr lang="en-US" sz="2300" dirty="0" smtClean="0"/>
              <a:t>function</a:t>
            </a:r>
            <a:r>
              <a:rPr lang="en-US" sz="2300" dirty="0"/>
              <a:t>. </a:t>
            </a:r>
            <a:r>
              <a:rPr lang="en-US" sz="2300" dirty="0" smtClean="0"/>
              <a:t>Use </a:t>
            </a:r>
            <a:r>
              <a:rPr lang="en-US" sz="2300" dirty="0"/>
              <a:t>a grid with </a:t>
            </a:r>
            <a:r>
              <a:rPr lang="en-US" sz="2300" i="1" dirty="0" smtClean="0"/>
              <a:t>x</a:t>
            </a:r>
            <a:r>
              <a:rPr lang="en-US" sz="2300" dirty="0" smtClean="0"/>
              <a:t>-axis </a:t>
            </a:r>
            <a:r>
              <a:rPr lang="en-US" sz="2300" dirty="0"/>
              <a:t>-2 to 2 and </a:t>
            </a:r>
            <a:r>
              <a:rPr lang="en-US" sz="2300" i="1" dirty="0" smtClean="0"/>
              <a:t>y</a:t>
            </a:r>
            <a:r>
              <a:rPr lang="en-US" sz="2300" dirty="0" smtClean="0"/>
              <a:t>-axis </a:t>
            </a:r>
            <a:r>
              <a:rPr lang="en-US" sz="2300" dirty="0"/>
              <a:t>0 to 30</a:t>
            </a:r>
            <a:r>
              <a:rPr lang="en-US" sz="2300" dirty="0" smtClean="0"/>
              <a:t>.</a:t>
            </a:r>
            <a:endParaRPr lang="en-US" sz="2300" dirty="0"/>
          </a:p>
          <a:p>
            <a:pPr marL="1376363" lvl="2" indent="-514350">
              <a:buClr>
                <a:srgbClr val="C00000"/>
              </a:buClr>
              <a:buFont typeface="+mj-lt"/>
              <a:buAutoNum type="romanLcPeriod"/>
              <a:tabLst>
                <a:tab pos="2514600" algn="l"/>
              </a:tabLst>
            </a:pPr>
            <a:r>
              <a:rPr lang="en-US" sz="2300" i="1" dirty="0" smtClean="0"/>
              <a:t>y</a:t>
            </a:r>
            <a:r>
              <a:rPr lang="en-US" sz="2300" dirty="0" smtClean="0"/>
              <a:t> </a:t>
            </a:r>
            <a:r>
              <a:rPr lang="en-US" sz="2300" dirty="0"/>
              <a:t>= </a:t>
            </a:r>
            <a:r>
              <a:rPr lang="en-US" sz="2300" dirty="0" smtClean="0"/>
              <a:t>3</a:t>
            </a:r>
            <a:r>
              <a:rPr lang="en-US" sz="2300" baseline="30000" dirty="0" smtClean="0"/>
              <a:t>x</a:t>
            </a:r>
            <a:r>
              <a:rPr lang="en-US" sz="2300" dirty="0" smtClean="0"/>
              <a:t> 	</a:t>
            </a:r>
            <a:r>
              <a:rPr lang="en-US" sz="2300" dirty="0" smtClean="0">
                <a:solidFill>
                  <a:srgbClr val="C00000"/>
                </a:solidFill>
              </a:rPr>
              <a:t>ii.</a:t>
            </a:r>
            <a:r>
              <a:rPr lang="en-US" sz="2300" dirty="0" smtClean="0"/>
              <a:t>  </a:t>
            </a:r>
            <a:r>
              <a:rPr lang="en-US" sz="2300" i="1" dirty="0" smtClean="0"/>
              <a:t>y</a:t>
            </a:r>
            <a:r>
              <a:rPr lang="en-US" sz="2300" dirty="0" smtClean="0"/>
              <a:t> </a:t>
            </a:r>
            <a:r>
              <a:rPr lang="en-US" sz="2300" dirty="0"/>
              <a:t>= </a:t>
            </a:r>
            <a:r>
              <a:rPr lang="en-US" sz="2300" dirty="0" smtClean="0"/>
              <a:t>5</a:t>
            </a:r>
            <a:r>
              <a:rPr lang="en-US" sz="2300" baseline="30000" dirty="0" smtClean="0"/>
              <a:t>x</a:t>
            </a:r>
            <a:endParaRPr lang="en-US" sz="2300" baseline="30000" dirty="0"/>
          </a:p>
          <a:p>
            <a:pPr marL="862013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300" dirty="0" smtClean="0"/>
              <a:t>Predict </a:t>
            </a:r>
            <a:r>
              <a:rPr lang="en-US" sz="2300" dirty="0"/>
              <a:t>where the graph of </a:t>
            </a:r>
            <a:r>
              <a:rPr lang="en-US" sz="2300" i="1" dirty="0"/>
              <a:t>y</a:t>
            </a:r>
            <a:r>
              <a:rPr lang="en-US" sz="2300" dirty="0"/>
              <a:t> = </a:t>
            </a:r>
            <a:r>
              <a:rPr lang="en-US" sz="2300" dirty="0" smtClean="0"/>
              <a:t>4</a:t>
            </a:r>
            <a:r>
              <a:rPr lang="en-US" sz="2300" baseline="30000" dirty="0" smtClean="0"/>
              <a:t>x</a:t>
            </a:r>
            <a:r>
              <a:rPr lang="en-US" sz="2300" dirty="0" smtClean="0"/>
              <a:t> </a:t>
            </a:r>
            <a:r>
              <a:rPr lang="en-US" sz="2300" dirty="0"/>
              <a:t>would be. Sketch it on the same </a:t>
            </a:r>
            <a:r>
              <a:rPr lang="en-US" sz="2300" dirty="0" smtClean="0"/>
              <a:t>axes. </a:t>
            </a:r>
          </a:p>
          <a:p>
            <a:pPr marL="862013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300" dirty="0" smtClean="0"/>
              <a:t>At </a:t>
            </a:r>
            <a:r>
              <a:rPr lang="en-US" sz="2300" dirty="0"/>
              <a:t>which point do all the graphs intersect the </a:t>
            </a:r>
            <a:r>
              <a:rPr lang="en-US" sz="2300" i="1" dirty="0" smtClean="0"/>
              <a:t>y</a:t>
            </a:r>
            <a:r>
              <a:rPr lang="en-US" sz="2300" dirty="0" smtClean="0"/>
              <a:t>-axis</a:t>
            </a:r>
            <a:r>
              <a:rPr lang="en-US" sz="2300" dirty="0"/>
              <a:t>?</a:t>
            </a:r>
          </a:p>
          <a:p>
            <a:pPr marL="404813" lvl="1">
              <a:buClr>
                <a:srgbClr val="C00000"/>
              </a:buClr>
              <a:tabLst>
                <a:tab pos="2514600" algn="l"/>
              </a:tabLst>
            </a:pPr>
            <a:r>
              <a:rPr lang="en-US" sz="2300" b="1" dirty="0">
                <a:solidFill>
                  <a:srgbClr val="C00000"/>
                </a:solidFill>
              </a:rPr>
              <a:t>Discussion </a:t>
            </a:r>
            <a:r>
              <a:rPr lang="en-US" sz="2300" dirty="0"/>
              <a:t>Why do exponential graphs always cross the </a:t>
            </a:r>
            <a:r>
              <a:rPr lang="en-US" sz="2300" i="1" dirty="0" smtClean="0"/>
              <a:t>y</a:t>
            </a:r>
            <a:r>
              <a:rPr lang="en-US" sz="2300" dirty="0" smtClean="0"/>
              <a:t>-axis </a:t>
            </a:r>
            <a:r>
              <a:rPr lang="en-US" sz="2300" dirty="0"/>
              <a:t>at the same point?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H="1">
            <a:off x="251519" y="5889466"/>
            <a:ext cx="5204539" cy="70788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Create a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of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 similar to </a:t>
            </a: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188458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19.4 – Exponential Functions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6752"/>
            <a:ext cx="5256585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6"/>
              <a:tabLst>
                <a:tab pos="914400" algn="l"/>
                <a:tab pos="2514600" algn="l"/>
              </a:tabLst>
            </a:pPr>
            <a:r>
              <a:rPr lang="en-US" sz="2400" b="1" dirty="0">
                <a:solidFill>
                  <a:srgbClr val="C00000"/>
                </a:solidFill>
              </a:rPr>
              <a:t>Reasoning</a:t>
            </a:r>
          </a:p>
          <a:p>
            <a:pPr marL="862013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400" dirty="0" smtClean="0"/>
              <a:t>Copy </a:t>
            </a:r>
            <a:r>
              <a:rPr lang="en-US" sz="2400" dirty="0"/>
              <a:t>and complete the table of values for </a:t>
            </a:r>
            <a:r>
              <a:rPr lang="en-US" sz="2400" i="1" dirty="0" smtClean="0"/>
              <a:t>y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 smtClean="0"/>
              <a:t>2</a:t>
            </a:r>
            <a:r>
              <a:rPr lang="en-US" sz="2400" baseline="30000" dirty="0" smtClean="0"/>
              <a:t>x</a:t>
            </a:r>
            <a:r>
              <a:rPr lang="en-US" sz="2400" dirty="0" smtClean="0"/>
              <a:t>. Give </a:t>
            </a:r>
            <a:r>
              <a:rPr lang="en-US" sz="2400" dirty="0"/>
              <a:t>the values correct to 2 decimal places</a:t>
            </a:r>
            <a:r>
              <a:rPr lang="en-US" sz="2400" dirty="0" smtClean="0"/>
              <a:t>.</a:t>
            </a:r>
            <a:br>
              <a:rPr lang="en-US" sz="24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marL="862013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400" dirty="0"/>
              <a:t>Draw the graph of </a:t>
            </a:r>
            <a:r>
              <a:rPr lang="en-US" sz="2400" i="1" dirty="0"/>
              <a:t>y</a:t>
            </a:r>
            <a:r>
              <a:rPr lang="en-US" sz="2400" dirty="0"/>
              <a:t> = </a:t>
            </a:r>
            <a:r>
              <a:rPr lang="en-US" sz="2400" dirty="0" smtClean="0"/>
              <a:t>2</a:t>
            </a:r>
            <a:r>
              <a:rPr lang="en-US" sz="2400" baseline="30000" dirty="0" smtClean="0"/>
              <a:t>x</a:t>
            </a:r>
            <a:r>
              <a:rPr lang="en-US" sz="2400" dirty="0" smtClean="0"/>
              <a:t> </a:t>
            </a:r>
            <a:r>
              <a:rPr lang="en-US" sz="2400" dirty="0"/>
              <a:t>for </a:t>
            </a:r>
            <a:br>
              <a:rPr lang="en-US" sz="2400" dirty="0"/>
            </a:br>
            <a:r>
              <a:rPr lang="en-US" sz="2400" dirty="0" smtClean="0"/>
              <a:t>-4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2400" dirty="0" smtClean="0"/>
              <a:t> </a:t>
            </a:r>
            <a:r>
              <a:rPr lang="en-US" sz="2400" dirty="0"/>
              <a:t>x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US" sz="2400" dirty="0" smtClean="0"/>
              <a:t>4 </a:t>
            </a:r>
          </a:p>
          <a:p>
            <a:pPr marL="862013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400" dirty="0" smtClean="0"/>
              <a:t>Use </a:t>
            </a:r>
            <a:r>
              <a:rPr lang="en-US" sz="2400" dirty="0"/>
              <a:t>the graph to find an estimate for</a:t>
            </a:r>
          </a:p>
          <a:p>
            <a:pPr marL="1258888" lvl="2" indent="-396875">
              <a:buClr>
                <a:srgbClr val="C00000"/>
              </a:buClr>
              <a:buFont typeface="+mj-lt"/>
              <a:buAutoNum type="romanLcPeriod"/>
              <a:tabLst>
                <a:tab pos="2514600" algn="l"/>
              </a:tabLst>
            </a:pPr>
            <a:r>
              <a:rPr lang="en-US" sz="2400" dirty="0" smtClean="0"/>
              <a:t>the </a:t>
            </a:r>
            <a:r>
              <a:rPr lang="en-US" sz="2400" dirty="0"/>
              <a:t>value </a:t>
            </a:r>
            <a:r>
              <a:rPr lang="en-US" sz="2400" dirty="0" smtClean="0"/>
              <a:t>of </a:t>
            </a:r>
            <a:r>
              <a:rPr lang="en-US" sz="2400" i="1" dirty="0" smtClean="0"/>
              <a:t>y</a:t>
            </a:r>
            <a:r>
              <a:rPr lang="en-US" sz="2400" dirty="0" smtClean="0"/>
              <a:t> </a:t>
            </a:r>
            <a:r>
              <a:rPr lang="en-US" sz="2400" dirty="0"/>
              <a:t>when </a:t>
            </a:r>
            <a:r>
              <a:rPr lang="en-US" sz="2400" i="1" dirty="0" smtClean="0"/>
              <a:t>x</a:t>
            </a:r>
            <a:r>
              <a:rPr lang="en-US" sz="2400" dirty="0" smtClean="0"/>
              <a:t> </a:t>
            </a:r>
            <a:r>
              <a:rPr lang="en-US" sz="2400" dirty="0"/>
              <a:t>= 3.5 </a:t>
            </a:r>
            <a:endParaRPr lang="en-US" sz="2400" dirty="0" smtClean="0"/>
          </a:p>
          <a:p>
            <a:pPr marL="1258888" lvl="2" indent="-396875">
              <a:buClr>
                <a:srgbClr val="C00000"/>
              </a:buClr>
              <a:buFont typeface="+mj-lt"/>
              <a:buAutoNum type="romanLcPeriod"/>
              <a:tabLst>
                <a:tab pos="2514600" algn="l"/>
              </a:tabLst>
            </a:pPr>
            <a:r>
              <a:rPr lang="en-US" sz="2400" dirty="0" smtClean="0"/>
              <a:t>the </a:t>
            </a:r>
            <a:r>
              <a:rPr lang="en-US" sz="2400" dirty="0"/>
              <a:t>value of </a:t>
            </a:r>
            <a:r>
              <a:rPr lang="en-US" sz="2400" i="1" dirty="0" smtClean="0"/>
              <a:t>x</a:t>
            </a:r>
            <a:r>
              <a:rPr lang="en-US" sz="2400" dirty="0" smtClean="0"/>
              <a:t> </a:t>
            </a:r>
            <a:r>
              <a:rPr lang="en-US" sz="2400" dirty="0"/>
              <a:t>when </a:t>
            </a:r>
            <a:r>
              <a:rPr lang="en-US" sz="2400" i="1" dirty="0"/>
              <a:t>y</a:t>
            </a:r>
            <a:r>
              <a:rPr lang="en-US" sz="2400" dirty="0"/>
              <a:t> = 10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874586"/>
              </p:ext>
            </p:extLst>
          </p:nvPr>
        </p:nvGraphicFramePr>
        <p:xfrm>
          <a:off x="251520" y="3265160"/>
          <a:ext cx="5184576" cy="88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4786"/>
                <a:gridCol w="519577"/>
                <a:gridCol w="624054"/>
                <a:gridCol w="493737"/>
                <a:gridCol w="493737"/>
                <a:gridCol w="493737"/>
                <a:gridCol w="493737"/>
                <a:gridCol w="493737"/>
                <a:gridCol w="493737"/>
                <a:gridCol w="493737"/>
              </a:tblGrid>
              <a:tr h="3020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endParaRPr lang="en-US" sz="23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23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23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23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3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3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3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3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3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992">
                <a:tc>
                  <a:txBody>
                    <a:bodyPr/>
                    <a:lstStyle/>
                    <a:p>
                      <a:r>
                        <a:rPr lang="en-US" sz="23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23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954917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19.4 – Exponential Functions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557" y="1196752"/>
            <a:ext cx="8581915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75" indent="-396875">
              <a:buClr>
                <a:srgbClr val="C00000"/>
              </a:buClr>
              <a:buFont typeface="+mj-lt"/>
              <a:buAutoNum type="arabicPeriod" startAt="7"/>
              <a:tabLst>
                <a:tab pos="914400" algn="l"/>
                <a:tab pos="2514600" algn="l"/>
              </a:tabLst>
            </a:pPr>
            <a:r>
              <a:rPr lang="en-US" sz="2100" b="1" dirty="0" smtClean="0">
                <a:solidFill>
                  <a:srgbClr val="C00000"/>
                </a:solidFill>
              </a:rPr>
              <a:t>STEM </a:t>
            </a:r>
            <a:r>
              <a:rPr lang="en-US" sz="2100" b="1" dirty="0">
                <a:solidFill>
                  <a:srgbClr val="C00000"/>
                </a:solidFill>
              </a:rPr>
              <a:t>/ Reasoning </a:t>
            </a:r>
            <a:r>
              <a:rPr lang="en-US" sz="2100" dirty="0"/>
              <a:t>The table gives information about the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count </a:t>
            </a:r>
            <a:r>
              <a:rPr lang="en-US" sz="2100" dirty="0"/>
              <a:t>rate of </a:t>
            </a:r>
            <a:r>
              <a:rPr lang="en-US" sz="2100" dirty="0" smtClean="0"/>
              <a:t>seaborgium-266. The </a:t>
            </a:r>
            <a:r>
              <a:rPr lang="en-US" sz="2100" dirty="0"/>
              <a:t>count rate is the number of radioactive emissions per second</a:t>
            </a:r>
            <a:r>
              <a:rPr lang="en-US" sz="2100" dirty="0" smtClean="0"/>
              <a:t>.</a:t>
            </a:r>
            <a:br>
              <a:rPr lang="en-US" sz="2100" dirty="0" smtClean="0"/>
            </a:b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/>
            </a:r>
            <a:br>
              <a:rPr lang="en-US" sz="2100" dirty="0" smtClean="0"/>
            </a:br>
            <a:endParaRPr lang="en-US" sz="2100" dirty="0" smtClean="0"/>
          </a:p>
          <a:p>
            <a:pPr marL="793750" lvl="1" indent="-3968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 smtClean="0"/>
              <a:t>Draw </a:t>
            </a:r>
            <a:r>
              <a:rPr lang="en-US" sz="2100" dirty="0"/>
              <a:t>a graph of the data. Plot time on the horizontal axis and count rate on the vertical axis.</a:t>
            </a:r>
          </a:p>
          <a:p>
            <a:pPr marL="793750" lvl="1" indent="-3968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 smtClean="0"/>
              <a:t>Is </a:t>
            </a:r>
            <a:r>
              <a:rPr lang="en-US" sz="2100" dirty="0"/>
              <a:t>this an example of exponential growth or exponential decay? </a:t>
            </a:r>
            <a:endParaRPr lang="en-US" sz="2100" dirty="0" smtClean="0"/>
          </a:p>
          <a:p>
            <a:pPr marL="793750" lvl="1" indent="-3968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 smtClean="0"/>
              <a:t>The </a:t>
            </a:r>
            <a:r>
              <a:rPr lang="en-US" sz="2100" dirty="0"/>
              <a:t>half-life of a radioactive material is the time it takes for the count rate to halve. What is the half-life of seaborgium-266?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1196752"/>
            <a:ext cx="548640" cy="53709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263292"/>
              </p:ext>
            </p:extLst>
          </p:nvPr>
        </p:nvGraphicFramePr>
        <p:xfrm>
          <a:off x="827584" y="2265432"/>
          <a:ext cx="7920881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3234"/>
                <a:gridCol w="870255"/>
                <a:gridCol w="870255"/>
                <a:gridCol w="870255"/>
                <a:gridCol w="870255"/>
                <a:gridCol w="792088"/>
                <a:gridCol w="792088"/>
                <a:gridCol w="962451"/>
              </a:tblGrid>
              <a:tr h="3020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</a:t>
                      </a:r>
                      <a:r>
                        <a:rPr lang="en-US" sz="20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(secs)</a:t>
                      </a:r>
                      <a:endParaRPr lang="en-US" sz="20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992">
                <a:tc>
                  <a:txBody>
                    <a:bodyPr/>
                    <a:lstStyle/>
                    <a:p>
                      <a:r>
                        <a:rPr lang="en-US" sz="2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 Rate</a:t>
                      </a:r>
                      <a:endParaRPr lang="en-US" sz="2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800</a:t>
                      </a:r>
                      <a:endParaRPr lang="en-US" sz="2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400</a:t>
                      </a:r>
                      <a:endParaRPr lang="en-US" sz="2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200</a:t>
                      </a:r>
                      <a:endParaRPr lang="en-US" sz="2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100</a:t>
                      </a:r>
                      <a:endParaRPr lang="en-US" sz="2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50</a:t>
                      </a:r>
                      <a:endParaRPr lang="en-US" sz="2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25</a:t>
                      </a:r>
                      <a:endParaRPr lang="en-US" sz="2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12.5</a:t>
                      </a:r>
                      <a:endParaRPr lang="en-US" sz="2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38557" y="4869160"/>
            <a:ext cx="8541591" cy="172819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8912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19.4 – Exponential Functions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51520" y="1246947"/>
            <a:ext cx="8538434" cy="5279530"/>
            <a:chOff x="3522387" y="1017021"/>
            <a:chExt cx="5315462" cy="5279530"/>
          </a:xfrm>
        </p:grpSpPr>
        <p:sp>
          <p:nvSpPr>
            <p:cNvPr id="10" name="Round Diagonal Corner Rectangle 9"/>
            <p:cNvSpPr/>
            <p:nvPr/>
          </p:nvSpPr>
          <p:spPr>
            <a:xfrm>
              <a:off x="3522387" y="1017021"/>
              <a:ext cx="5295945" cy="5279530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 Diagonal Corner Rectangle 11"/>
            <p:cNvSpPr/>
            <p:nvPr/>
          </p:nvSpPr>
          <p:spPr>
            <a:xfrm>
              <a:off x="3528700" y="1017023"/>
              <a:ext cx="5309149" cy="428544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Example 3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69642" y="1449070"/>
              <a:ext cx="5197551" cy="48474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dirty="0"/>
                <a:t>The sketch shows part of the graph </a:t>
              </a:r>
              <a:r>
                <a:rPr lang="en-US" sz="2400" dirty="0" smtClean="0"/>
                <a:t/>
              </a:r>
              <a:br>
                <a:rPr lang="en-US" sz="2400" dirty="0" smtClean="0"/>
              </a:br>
              <a:r>
                <a:rPr lang="en-US" sz="2400" dirty="0" smtClean="0"/>
                <a:t>y </a:t>
              </a:r>
              <a:r>
                <a:rPr lang="en-US" sz="2400" dirty="0"/>
                <a:t>= </a:t>
              </a:r>
              <a:r>
                <a:rPr lang="en-US" sz="2400" i="1" dirty="0" err="1" smtClean="0"/>
                <a:t>ab</a:t>
              </a:r>
              <a:r>
                <a:rPr lang="en-US" sz="2400" baseline="30000" dirty="0" err="1" smtClean="0"/>
                <a:t>x</a:t>
              </a:r>
              <a:r>
                <a:rPr lang="en-US" sz="2400" dirty="0" smtClean="0"/>
                <a:t>. The </a:t>
              </a:r>
              <a:r>
                <a:rPr lang="en-US" sz="2400" dirty="0"/>
                <a:t>points with coordinates </a:t>
              </a:r>
              <a:r>
                <a:rPr lang="en-US" sz="2400" dirty="0" smtClean="0"/>
                <a:t/>
              </a:r>
              <a:br>
                <a:rPr lang="en-US" sz="2400" dirty="0" smtClean="0"/>
              </a:br>
              <a:r>
                <a:rPr lang="en-US" sz="2400" dirty="0" smtClean="0"/>
                <a:t>(</a:t>
              </a:r>
              <a:r>
                <a:rPr lang="en-US" sz="2400" dirty="0"/>
                <a:t>0,3) </a:t>
              </a:r>
              <a:r>
                <a:rPr lang="en-US" sz="2400" dirty="0" smtClean="0"/>
                <a:t>and </a:t>
              </a:r>
              <a:r>
                <a:rPr lang="en-US" sz="2400" dirty="0"/>
                <a:t>(2,12) lie on the graph. </a:t>
              </a:r>
              <a:r>
                <a:rPr lang="en-US" sz="2400" dirty="0" smtClean="0"/>
                <a:t/>
              </a:r>
              <a:br>
                <a:rPr lang="en-US" sz="2400" dirty="0" smtClean="0"/>
              </a:br>
              <a:r>
                <a:rPr lang="en-US" sz="2400" dirty="0" smtClean="0"/>
                <a:t>Work </a:t>
              </a:r>
              <a:r>
                <a:rPr lang="en-US" sz="2400" dirty="0"/>
                <a:t>out the values of a and b.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endParaRPr lang="en-US" sz="1000" dirty="0" smtClean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b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  y</a:t>
              </a:r>
              <a:r>
                <a:rPr lang="en-US" sz="24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= </a:t>
              </a:r>
              <a:r>
                <a:rPr lang="en-US" sz="2400" i="1" dirty="0" err="1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ab</a:t>
              </a:r>
              <a:r>
                <a:rPr lang="en-US" sz="2400" baseline="30000" dirty="0" err="1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x</a:t>
              </a:r>
              <a:r>
                <a:rPr lang="en-US" sz="24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 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  3 = a x b</a:t>
              </a:r>
              <a:r>
                <a:rPr lang="en-US" sz="2400" baseline="300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0</a:t>
              </a:r>
              <a:endParaRPr lang="en-US" sz="2400" baseline="300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  3 = a x 1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  A = 3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endParaRPr lang="en-US" sz="1100" dirty="0" smtClean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b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  y</a:t>
              </a:r>
              <a:r>
                <a:rPr lang="en-US" sz="24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= </a:t>
              </a:r>
              <a:r>
                <a:rPr lang="en-US" sz="2400" i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3b</a:t>
              </a:r>
              <a:r>
                <a:rPr lang="en-US" sz="2400" baseline="300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x</a:t>
              </a:r>
              <a:r>
                <a:rPr lang="en-US" sz="24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 </a:t>
              </a:r>
              <a:endParaRPr lang="en-US" sz="2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  12 </a:t>
              </a:r>
              <a:r>
                <a:rPr lang="en-US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= </a:t>
              </a:r>
              <a:r>
                <a:rPr lang="en-US" sz="24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3b</a:t>
              </a:r>
              <a:r>
                <a:rPr lang="en-US" sz="2400" baseline="300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2</a:t>
              </a:r>
              <a:endParaRPr lang="en-US" sz="2400" baseline="300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  4 </a:t>
              </a:r>
              <a:r>
                <a:rPr lang="en-US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= </a:t>
              </a:r>
              <a:r>
                <a:rPr lang="en-US" sz="24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b</a:t>
              </a:r>
              <a:endParaRPr lang="en-US" sz="2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  b </a:t>
              </a:r>
              <a:r>
                <a:rPr lang="en-US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= </a:t>
              </a:r>
              <a:r>
                <a:rPr lang="en-US" sz="24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2</a:t>
              </a:r>
              <a:endParaRPr lang="en-US" sz="2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 flipH="1">
            <a:off x="5457128" y="3739098"/>
            <a:ext cx="3219328" cy="1200329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point (0, 3) substitute </a:t>
            </a:r>
            <a:r>
              <a:rPr lang="en-US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 and </a:t>
            </a:r>
            <a:r>
              <a:rPr lang="en-US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3 into </a:t>
            </a:r>
            <a:r>
              <a:rPr lang="en-US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4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sz="2400" baseline="30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4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>
            <a:stCxn id="14" idx="3"/>
          </p:cNvCxnSpPr>
          <p:nvPr/>
        </p:nvCxnSpPr>
        <p:spPr>
          <a:xfrm flipH="1" flipV="1">
            <a:off x="2062611" y="4119463"/>
            <a:ext cx="3394517" cy="219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 flipH="1">
            <a:off x="3995936" y="4479503"/>
            <a:ext cx="1080120" cy="461665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</a:t>
            </a:r>
            <a:endParaRPr lang="en-US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flipH="1">
            <a:off x="4006826" y="5013176"/>
            <a:ext cx="4669629" cy="461665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 3, so the equation is y = 3</a:t>
            </a:r>
            <a:r>
              <a:rPr lang="en-US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400" i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 flipH="1">
            <a:off x="4006827" y="5584854"/>
            <a:ext cx="4669629" cy="83099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s-E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s-E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</a:t>
            </a:r>
            <a:r>
              <a:rPr lang="es-E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(2, 12), </a:t>
            </a:r>
            <a:r>
              <a:rPr lang="es-E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</a:t>
            </a:r>
            <a:r>
              <a:rPr lang="es-E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 and </a:t>
            </a:r>
            <a:r>
              <a:rPr lang="es-ES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12 </a:t>
            </a:r>
            <a:r>
              <a:rPr lang="es-E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es-E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3</a:t>
            </a:r>
            <a:r>
              <a:rPr lang="es-ES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s-ES" sz="24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400" i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>
            <a:stCxn id="16" idx="3"/>
          </p:cNvCxnSpPr>
          <p:nvPr/>
        </p:nvCxnSpPr>
        <p:spPr>
          <a:xfrm flipH="1" flipV="1">
            <a:off x="1979712" y="4479503"/>
            <a:ext cx="2016224" cy="2308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7" idx="3"/>
          </p:cNvCxnSpPr>
          <p:nvPr/>
        </p:nvCxnSpPr>
        <p:spPr>
          <a:xfrm flipH="1" flipV="1">
            <a:off x="1763688" y="5229200"/>
            <a:ext cx="2243138" cy="148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3"/>
          </p:cNvCxnSpPr>
          <p:nvPr/>
        </p:nvCxnSpPr>
        <p:spPr>
          <a:xfrm flipH="1" flipV="1">
            <a:off x="1763688" y="5584854"/>
            <a:ext cx="2243139" cy="4154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2228" y="1763391"/>
            <a:ext cx="2814228" cy="190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9422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19.4 – Exponential Functions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88096" y="1268760"/>
            <a:ext cx="5173611" cy="4329478"/>
            <a:chOff x="3465597" y="1089031"/>
            <a:chExt cx="5309150" cy="4329478"/>
          </a:xfrm>
        </p:grpSpPr>
        <p:sp>
          <p:nvSpPr>
            <p:cNvPr id="10" name="Round Diagonal Corner Rectangle 9"/>
            <p:cNvSpPr/>
            <p:nvPr/>
          </p:nvSpPr>
          <p:spPr>
            <a:xfrm>
              <a:off x="3465597" y="1089031"/>
              <a:ext cx="5309150" cy="4329478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ound Diagonal Corner Rectangle 11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50913" y="1666250"/>
              <a:ext cx="5197552" cy="35548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250" dirty="0"/>
                <a:t>The sketch shows </a:t>
              </a:r>
              <a:r>
                <a:rPr lang="en-US" sz="2250" dirty="0" smtClean="0"/>
                <a:t/>
              </a:r>
              <a:br>
                <a:rPr lang="en-US" sz="2250" dirty="0" smtClean="0"/>
              </a:br>
              <a:r>
                <a:rPr lang="en-US" sz="2250" dirty="0" smtClean="0"/>
                <a:t>a </a:t>
              </a:r>
              <a:r>
                <a:rPr lang="en-US" sz="2250" dirty="0"/>
                <a:t>curve with </a:t>
              </a:r>
              <a:r>
                <a:rPr lang="en-US" sz="2250" dirty="0" smtClean="0"/>
                <a:t/>
              </a:r>
              <a:br>
                <a:rPr lang="en-US" sz="2250" dirty="0" smtClean="0"/>
              </a:br>
              <a:r>
                <a:rPr lang="en-US" sz="2250" dirty="0" smtClean="0"/>
                <a:t>equation </a:t>
              </a:r>
              <a:r>
                <a:rPr lang="en-US" sz="2250" i="1" dirty="0"/>
                <a:t>y</a:t>
              </a:r>
              <a:r>
                <a:rPr lang="en-US" sz="2250" dirty="0"/>
                <a:t> = </a:t>
              </a:r>
              <a:r>
                <a:rPr lang="en-US" sz="2250" i="1" dirty="0" err="1"/>
                <a:t>ka</a:t>
              </a:r>
              <a:r>
                <a:rPr lang="en-US" sz="2250" baseline="30000" dirty="0" err="1"/>
                <a:t>x</a:t>
              </a:r>
              <a:r>
                <a:rPr lang="en-US" sz="2250" dirty="0"/>
                <a:t>, </a:t>
              </a:r>
              <a:r>
                <a:rPr lang="en-US" sz="2250" dirty="0" smtClean="0"/>
                <a:t/>
              </a:r>
              <a:br>
                <a:rPr lang="en-US" sz="2250" dirty="0" smtClean="0"/>
              </a:br>
              <a:r>
                <a:rPr lang="en-US" sz="2250" dirty="0" smtClean="0"/>
                <a:t>where </a:t>
              </a:r>
              <a:r>
                <a:rPr lang="en-US" sz="2250" dirty="0"/>
                <a:t>k and a are </a:t>
              </a:r>
              <a:r>
                <a:rPr lang="en-US" sz="2250" dirty="0" smtClean="0"/>
                <a:t/>
              </a:r>
              <a:br>
                <a:rPr lang="en-US" sz="2250" dirty="0" smtClean="0"/>
              </a:br>
              <a:r>
                <a:rPr lang="en-US" sz="2250" dirty="0" smtClean="0"/>
                <a:t>constants </a:t>
              </a:r>
              <a:r>
                <a:rPr lang="en-US" sz="2250" dirty="0"/>
                <a:t>and </a:t>
              </a:r>
              <a:r>
                <a:rPr lang="en-US" sz="2250" dirty="0" smtClean="0"/>
                <a:t/>
              </a:r>
              <a:br>
                <a:rPr lang="en-US" sz="2250" dirty="0" smtClean="0"/>
              </a:br>
              <a:r>
                <a:rPr lang="en-US" sz="2250" i="1" dirty="0" smtClean="0"/>
                <a:t>a</a:t>
              </a:r>
              <a:r>
                <a:rPr lang="en-US" sz="2250" dirty="0" smtClean="0"/>
                <a:t> </a:t>
              </a:r>
              <a:r>
                <a:rPr lang="en-US" sz="2250" dirty="0"/>
                <a:t>&gt; 0</a:t>
              </a:r>
              <a:r>
                <a:rPr lang="en-US" sz="2250" dirty="0" smtClean="0"/>
                <a:t>.</a:t>
              </a:r>
              <a:r>
                <a:rPr lang="en-US" sz="2250" dirty="0"/>
                <a:t/>
              </a:r>
              <a:br>
                <a:rPr lang="en-US" sz="2250" dirty="0"/>
              </a:br>
              <a:r>
                <a:rPr lang="en-US" sz="2250" dirty="0" smtClean="0"/>
                <a:t>The </a:t>
              </a:r>
              <a:r>
                <a:rPr lang="en-US" sz="2250" dirty="0"/>
                <a:t>curve passes through the points </a:t>
              </a:r>
              <a:r>
                <a:rPr lang="en-US" sz="2250" dirty="0" smtClean="0"/>
                <a:t>(1,7</a:t>
              </a:r>
              <a:r>
                <a:rPr lang="en-US" sz="2250" dirty="0"/>
                <a:t>) and (3, 175</a:t>
              </a:r>
              <a:r>
                <a:rPr lang="en-US" sz="2250" dirty="0" smtClean="0"/>
                <a:t>). Calculate </a:t>
              </a:r>
              <a:r>
                <a:rPr lang="en-US" sz="2250" dirty="0"/>
                <a:t>the value of </a:t>
              </a:r>
              <a:r>
                <a:rPr lang="en-US" sz="2250" i="1" dirty="0"/>
                <a:t>k</a:t>
              </a:r>
              <a:r>
                <a:rPr lang="en-US" sz="2250" dirty="0"/>
                <a:t> and the value of </a:t>
              </a:r>
              <a:r>
                <a:rPr lang="en-US" sz="2250" i="1" dirty="0"/>
                <a:t>a</a:t>
              </a:r>
              <a:r>
                <a:rPr lang="en-US" sz="2250" dirty="0"/>
                <a:t>. </a:t>
              </a:r>
              <a:r>
                <a:rPr lang="en-US" sz="2250" dirty="0" smtClean="0"/>
                <a:t>	</a:t>
              </a:r>
              <a:r>
                <a:rPr lang="en-US" sz="2250" b="1" dirty="0" smtClean="0"/>
                <a:t>(</a:t>
              </a:r>
              <a:r>
                <a:rPr lang="en-US" sz="2250" b="1" dirty="0"/>
                <a:t>3 marks)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250" dirty="0" smtClean="0"/>
                <a:t>	</a:t>
              </a:r>
              <a:r>
                <a:rPr lang="en-US" sz="2250" i="1" dirty="0" smtClean="0"/>
                <a:t>June </a:t>
              </a:r>
              <a:r>
                <a:rPr lang="en-US" sz="2250" i="1" dirty="0"/>
                <a:t>2008, Q18, 5544H/15H</a:t>
              </a:r>
              <a:endParaRPr lang="en-US" sz="2250" b="1" i="1" dirty="0"/>
            </a:p>
          </p:txBody>
        </p:sp>
      </p:grpSp>
      <p:sp>
        <p:nvSpPr>
          <p:cNvPr id="14" name="Rectangle 13"/>
          <p:cNvSpPr/>
          <p:nvPr/>
        </p:nvSpPr>
        <p:spPr>
          <a:xfrm flipH="1">
            <a:off x="251520" y="5694347"/>
            <a:ext cx="5176771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-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using the point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(1,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7) to express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terms of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5816" y="1916832"/>
            <a:ext cx="2448272" cy="190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8035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4000" dirty="0" smtClean="0"/>
              <a:t>19 </a:t>
            </a:r>
            <a:r>
              <a:rPr lang="en-GB" sz="4000" dirty="0"/>
              <a:t>– </a:t>
            </a:r>
            <a:r>
              <a:rPr lang="en-GB" sz="4000" dirty="0" smtClean="0"/>
              <a:t>Prior Knowledge Check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587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tabLst>
                <a:tab pos="914400" algn="l"/>
                <a:tab pos="2514600" algn="l"/>
              </a:tabLst>
            </a:pPr>
            <a:r>
              <a:rPr lang="en-US" sz="27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Graphical fluency</a:t>
            </a:r>
            <a:endParaRPr lang="en-US" sz="27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  <a:tabLst>
                <a:tab pos="914400" algn="l"/>
                <a:tab pos="2514600" algn="l"/>
              </a:tabLst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velocity-</a:t>
            </a:r>
            <a:b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time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graph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shows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car's </a:t>
            </a:r>
            <a:b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drive.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The car traveller in a straight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line. Work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</a:p>
          <a:p>
            <a:pPr marL="973137" lvl="2" indent="-51435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its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acceleration in m/s</a:t>
            </a:r>
            <a:r>
              <a:rPr lang="en-US" sz="27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for the first 30 seconds</a:t>
            </a:r>
          </a:p>
          <a:p>
            <a:pPr marL="973137" lvl="2" indent="-51435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its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deceleration in m/s</a:t>
            </a:r>
            <a:r>
              <a:rPr lang="en-US" sz="27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at the end of the drive</a:t>
            </a:r>
          </a:p>
          <a:p>
            <a:pPr marL="973137" lvl="2" indent="-51435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distance travelled.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5856" y="1412776"/>
            <a:ext cx="223224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9946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19.4 – Exponential Functions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24744"/>
            <a:ext cx="5256585" cy="5618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75" lvl="1" indent="-396875">
              <a:buClr>
                <a:srgbClr val="C00000"/>
              </a:buClr>
              <a:buFont typeface="+mj-lt"/>
              <a:buAutoNum type="arabicPeriod" startAt="9"/>
              <a:tabLst>
                <a:tab pos="2514600" algn="l"/>
              </a:tabLst>
            </a:pPr>
            <a:r>
              <a:rPr lang="en-US" sz="1890" b="1" dirty="0" smtClean="0">
                <a:solidFill>
                  <a:srgbClr val="C00000"/>
                </a:solidFill>
              </a:rPr>
              <a:t>Finance </a:t>
            </a:r>
            <a:r>
              <a:rPr lang="en-US" sz="1890" b="1" dirty="0">
                <a:solidFill>
                  <a:srgbClr val="C00000"/>
                </a:solidFill>
              </a:rPr>
              <a:t>/ Reasoning </a:t>
            </a:r>
            <a:r>
              <a:rPr lang="en-US" sz="1890" dirty="0"/>
              <a:t>The value, </a:t>
            </a:r>
            <a:r>
              <a:rPr lang="en-US" sz="1890" i="1" dirty="0"/>
              <a:t>V</a:t>
            </a:r>
            <a:r>
              <a:rPr lang="en-US" sz="1890" dirty="0"/>
              <a:t> (in £), of a car depreciates exponentially over time.</a:t>
            </a:r>
          </a:p>
          <a:p>
            <a:pPr marL="404813" lvl="1">
              <a:buClr>
                <a:srgbClr val="C00000"/>
              </a:buClr>
              <a:tabLst>
                <a:tab pos="2514600" algn="l"/>
              </a:tabLst>
            </a:pPr>
            <a:r>
              <a:rPr lang="en-US" sz="1890" dirty="0"/>
              <a:t>The value of the </a:t>
            </a:r>
            <a:r>
              <a:rPr lang="en-US" sz="1890" dirty="0" smtClean="0"/>
              <a:t>car on </a:t>
            </a:r>
            <a:r>
              <a:rPr lang="en-US" sz="1890" dirty="0"/>
              <a:t>1 January 2015 was £</a:t>
            </a:r>
            <a:r>
              <a:rPr lang="en-US" sz="1890" dirty="0" smtClean="0"/>
              <a:t>20000. The </a:t>
            </a:r>
            <a:r>
              <a:rPr lang="en-US" sz="1890" dirty="0"/>
              <a:t>value of the car on 1 January 2017 was £</a:t>
            </a:r>
            <a:r>
              <a:rPr lang="en-US" sz="1890" dirty="0" smtClean="0"/>
              <a:t>16200. The </a:t>
            </a:r>
            <a:r>
              <a:rPr lang="en-US" sz="1890" dirty="0"/>
              <a:t>sketch graph shows how the value of the car changes over </a:t>
            </a:r>
            <a:r>
              <a:rPr lang="en-US" sz="1890" dirty="0" smtClean="0"/>
              <a:t>time.</a:t>
            </a:r>
            <a:br>
              <a:rPr lang="en-US" sz="1890" dirty="0" smtClean="0"/>
            </a:br>
            <a:r>
              <a:rPr lang="en-US" sz="1890" dirty="0" smtClean="0"/>
              <a:t>The </a:t>
            </a:r>
            <a:r>
              <a:rPr lang="en-US" sz="1890" dirty="0"/>
              <a:t>equation of the graph is </a:t>
            </a:r>
            <a:r>
              <a:rPr lang="en-US" sz="1890" i="1" dirty="0" smtClean="0"/>
              <a:t>V</a:t>
            </a:r>
            <a:r>
              <a:rPr lang="en-US" sz="1890" dirty="0" smtClean="0"/>
              <a:t> = </a:t>
            </a:r>
            <a:r>
              <a:rPr lang="en-US" sz="1890" i="1" dirty="0" err="1" smtClean="0"/>
              <a:t>ab</a:t>
            </a:r>
            <a:r>
              <a:rPr lang="en-US" sz="1890" i="1" baseline="30000" dirty="0" err="1" smtClean="0"/>
              <a:t>t</a:t>
            </a:r>
            <a:r>
              <a:rPr lang="en-US" sz="1890" i="1" dirty="0" smtClean="0"/>
              <a:t> </a:t>
            </a:r>
            <a:r>
              <a:rPr lang="en-US" sz="1890" dirty="0" smtClean="0"/>
              <a:t>where </a:t>
            </a:r>
            <a:r>
              <a:rPr lang="en-US" sz="1890" i="1" dirty="0"/>
              <a:t>t</a:t>
            </a:r>
            <a:r>
              <a:rPr lang="en-US" sz="1890" dirty="0"/>
              <a:t> is the number of years after 1 January 2015, and </a:t>
            </a:r>
            <a:r>
              <a:rPr lang="en-US" sz="1890" b="1" dirty="0"/>
              <a:t>a</a:t>
            </a:r>
            <a:r>
              <a:rPr lang="en-US" sz="1890" dirty="0"/>
              <a:t> and </a:t>
            </a:r>
            <a:r>
              <a:rPr lang="en-US" sz="1890" b="1" dirty="0"/>
              <a:t>b</a:t>
            </a:r>
            <a:r>
              <a:rPr lang="en-US" sz="1890" dirty="0"/>
              <a:t> are positive constants.</a:t>
            </a:r>
          </a:p>
          <a:p>
            <a:pPr marL="741363" lvl="1" indent="-33655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1890" dirty="0" smtClean="0"/>
              <a:t>Use </a:t>
            </a:r>
            <a:r>
              <a:rPr lang="en-US" sz="1890" dirty="0"/>
              <a:t>the information to </a:t>
            </a:r>
            <a:r>
              <a:rPr lang="en-US" sz="1890" dirty="0" smtClean="0"/>
              <a:t/>
            </a:r>
            <a:br>
              <a:rPr lang="en-US" sz="1890" dirty="0" smtClean="0"/>
            </a:br>
            <a:r>
              <a:rPr lang="en-US" sz="1890" dirty="0" smtClean="0"/>
              <a:t>find </a:t>
            </a:r>
            <a:r>
              <a:rPr lang="en-US" sz="1890" dirty="0"/>
              <a:t>the value of </a:t>
            </a:r>
            <a:r>
              <a:rPr lang="en-US" sz="1890" i="1" dirty="0"/>
              <a:t>a</a:t>
            </a:r>
            <a:r>
              <a:rPr lang="en-US" sz="1890" dirty="0"/>
              <a:t> and </a:t>
            </a:r>
            <a:r>
              <a:rPr lang="en-US" sz="1890" i="1" dirty="0"/>
              <a:t>b</a:t>
            </a:r>
            <a:r>
              <a:rPr lang="en-US" sz="1890" dirty="0"/>
              <a:t>.</a:t>
            </a:r>
          </a:p>
          <a:p>
            <a:pPr marL="741363" lvl="1" indent="-33655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1890" dirty="0" smtClean="0"/>
              <a:t>Use </a:t>
            </a:r>
            <a:r>
              <a:rPr lang="en-US" sz="1890" dirty="0"/>
              <a:t>your values of </a:t>
            </a:r>
            <a:r>
              <a:rPr lang="en-US" sz="1890" i="1" dirty="0"/>
              <a:t>a</a:t>
            </a:r>
            <a:r>
              <a:rPr lang="en-US" sz="1890" dirty="0"/>
              <a:t> and </a:t>
            </a:r>
            <a:r>
              <a:rPr lang="en-US" sz="1890" dirty="0" smtClean="0"/>
              <a:t/>
            </a:r>
            <a:br>
              <a:rPr lang="en-US" sz="1890" dirty="0" smtClean="0"/>
            </a:br>
            <a:r>
              <a:rPr lang="en-US" sz="1890" i="1" dirty="0" smtClean="0"/>
              <a:t>b</a:t>
            </a:r>
            <a:r>
              <a:rPr lang="en-US" sz="1890" dirty="0" smtClean="0"/>
              <a:t> </a:t>
            </a:r>
            <a:r>
              <a:rPr lang="en-US" sz="1890" dirty="0"/>
              <a:t>in the formula </a:t>
            </a:r>
            <a:r>
              <a:rPr lang="en-US" sz="1890" i="1" dirty="0" smtClean="0"/>
              <a:t>V</a:t>
            </a:r>
            <a:r>
              <a:rPr lang="en-US" sz="1890" dirty="0" smtClean="0"/>
              <a:t> = </a:t>
            </a:r>
            <a:r>
              <a:rPr lang="en-US" sz="1890" i="1" dirty="0" err="1" smtClean="0"/>
              <a:t>ab</a:t>
            </a:r>
            <a:r>
              <a:rPr lang="en-US" sz="1890" baseline="30000" dirty="0" err="1" smtClean="0"/>
              <a:t>t</a:t>
            </a:r>
            <a:r>
              <a:rPr lang="en-US" sz="1890" dirty="0" smtClean="0"/>
              <a:t> </a:t>
            </a:r>
            <a:br>
              <a:rPr lang="en-US" sz="1890" dirty="0" smtClean="0"/>
            </a:br>
            <a:r>
              <a:rPr lang="en-US" sz="1890" dirty="0" smtClean="0"/>
              <a:t>to </a:t>
            </a:r>
            <a:r>
              <a:rPr lang="en-US" sz="1890" dirty="0"/>
              <a:t>estimate the value of </a:t>
            </a:r>
            <a:r>
              <a:rPr lang="en-US" sz="1890" dirty="0" smtClean="0"/>
              <a:t/>
            </a:r>
            <a:br>
              <a:rPr lang="en-US" sz="1890" dirty="0" smtClean="0"/>
            </a:br>
            <a:r>
              <a:rPr lang="en-US" sz="1890" dirty="0" smtClean="0"/>
              <a:t>the </a:t>
            </a:r>
            <a:r>
              <a:rPr lang="en-US" sz="1890" dirty="0"/>
              <a:t>car on 1 January 2018.</a:t>
            </a:r>
          </a:p>
          <a:p>
            <a:pPr marL="741363" lvl="1" indent="-33655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1890" dirty="0" smtClean="0"/>
              <a:t>By </a:t>
            </a:r>
            <a:r>
              <a:rPr lang="en-US" sz="1890" dirty="0"/>
              <a:t>what percentage does the car depreciate each year?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5665" y="4437112"/>
            <a:ext cx="1584176" cy="145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1497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19.4 – Exponential Functions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4915"/>
            <a:ext cx="5256585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10"/>
              <a:tabLst>
                <a:tab pos="2514600" algn="l"/>
              </a:tabLst>
            </a:pPr>
            <a:r>
              <a:rPr lang="en-US" sz="2100" b="1" dirty="0" smtClean="0">
                <a:solidFill>
                  <a:srgbClr val="C00000"/>
                </a:solidFill>
              </a:rPr>
              <a:t>Reasoning </a:t>
            </a:r>
            <a:r>
              <a:rPr lang="en-US" sz="2100" b="1" dirty="0">
                <a:solidFill>
                  <a:srgbClr val="C00000"/>
                </a:solidFill>
              </a:rPr>
              <a:t>/ Modelling </a:t>
            </a:r>
            <a:r>
              <a:rPr lang="en-US" sz="2100" dirty="0"/>
              <a:t>The population of a country is currently 4 million, and is growing at a rate of 5% a </a:t>
            </a:r>
            <a:r>
              <a:rPr lang="en-US" sz="2100" dirty="0" smtClean="0"/>
              <a:t>year.</a:t>
            </a:r>
            <a:br>
              <a:rPr lang="en-US" sz="2100" dirty="0" smtClean="0"/>
            </a:br>
            <a:r>
              <a:rPr lang="en-US" sz="2100" dirty="0" smtClean="0"/>
              <a:t>The </a:t>
            </a:r>
            <a:r>
              <a:rPr lang="en-US" sz="2100" dirty="0"/>
              <a:t>expected population, </a:t>
            </a:r>
            <a:r>
              <a:rPr lang="en-US" sz="2100" i="1" dirty="0"/>
              <a:t>p</a:t>
            </a:r>
            <a:r>
              <a:rPr lang="en-US" sz="2100" dirty="0"/>
              <a:t> (in millions), in </a:t>
            </a:r>
            <a:r>
              <a:rPr lang="en-US" sz="2100" i="1" dirty="0"/>
              <a:t>t</a:t>
            </a:r>
            <a:r>
              <a:rPr lang="en-US" sz="2100" dirty="0"/>
              <a:t> years' time, is given by the formula </a:t>
            </a:r>
            <a:r>
              <a:rPr lang="en-US" sz="2100" i="1" dirty="0"/>
              <a:t>p</a:t>
            </a:r>
            <a:r>
              <a:rPr lang="en-US" sz="2100" dirty="0"/>
              <a:t> = 4 x </a:t>
            </a:r>
            <a:r>
              <a:rPr lang="en-US" sz="2100" dirty="0" smtClean="0"/>
              <a:t>1.05</a:t>
            </a:r>
            <a:r>
              <a:rPr lang="en-US" sz="2100" baseline="30000" dirty="0" smtClean="0"/>
              <a:t>t</a:t>
            </a:r>
            <a:r>
              <a:rPr lang="en-US" sz="2100" dirty="0" smtClean="0"/>
              <a:t> </a:t>
            </a:r>
          </a:p>
          <a:p>
            <a:pPr marL="793750" lvl="2" indent="-33655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 smtClean="0"/>
              <a:t>Use </a:t>
            </a:r>
            <a:r>
              <a:rPr lang="en-US" sz="2100" dirty="0"/>
              <a:t>a table of values to draw the graph of p against t for the next 6 years, </a:t>
            </a:r>
            <a:endParaRPr lang="en-US" sz="2100" dirty="0" smtClean="0"/>
          </a:p>
          <a:p>
            <a:pPr marL="793750" lvl="2" indent="-33655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 smtClean="0"/>
              <a:t>Use </a:t>
            </a:r>
            <a:r>
              <a:rPr lang="en-US" sz="2100" dirty="0"/>
              <a:t>your graph to estimate</a:t>
            </a:r>
          </a:p>
          <a:p>
            <a:pPr marL="1258888" lvl="3" indent="-344488">
              <a:buClr>
                <a:srgbClr val="C00000"/>
              </a:buClr>
              <a:buFont typeface="+mj-lt"/>
              <a:buAutoNum type="romanLcPeriod"/>
              <a:tabLst>
                <a:tab pos="2514600" algn="l"/>
              </a:tabLst>
            </a:pPr>
            <a:r>
              <a:rPr lang="en-US" sz="2100" dirty="0" smtClean="0"/>
              <a:t>the </a:t>
            </a:r>
            <a:r>
              <a:rPr lang="en-US" sz="2100" dirty="0"/>
              <a:t>size of the population after 2.5 years</a:t>
            </a:r>
          </a:p>
          <a:p>
            <a:pPr marL="1258888" lvl="3" indent="-344488">
              <a:buClr>
                <a:srgbClr val="C00000"/>
              </a:buClr>
              <a:buFont typeface="+mj-lt"/>
              <a:buAutoNum type="romanLcPeriod"/>
              <a:tabLst>
                <a:tab pos="2514600" algn="l"/>
              </a:tabLst>
            </a:pPr>
            <a:r>
              <a:rPr lang="en-US" sz="2100" dirty="0" smtClean="0"/>
              <a:t>the </a:t>
            </a:r>
            <a:r>
              <a:rPr lang="en-US" sz="2100" dirty="0"/>
              <a:t>time taken for the population to reach 5 million.</a:t>
            </a:r>
          </a:p>
          <a:p>
            <a:pPr marL="0" lvl="1">
              <a:buClr>
                <a:srgbClr val="C00000"/>
              </a:buClr>
              <a:tabLst>
                <a:tab pos="2514600" algn="l"/>
              </a:tabLst>
            </a:pPr>
            <a:r>
              <a:rPr lang="en-US" sz="2100" b="1" dirty="0">
                <a:solidFill>
                  <a:srgbClr val="C00000"/>
                </a:solidFill>
              </a:rPr>
              <a:t>Reflect</a:t>
            </a:r>
            <a:r>
              <a:rPr lang="en-US" sz="2100" dirty="0"/>
              <a:t> How do you know that the growth in population is exponential?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2104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19.4 – Exponential Functions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4915"/>
            <a:ext cx="5256585" cy="5233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lvl="1" indent="-620713">
              <a:buClr>
                <a:srgbClr val="C00000"/>
              </a:buClr>
              <a:buFont typeface="+mj-lt"/>
              <a:buAutoNum type="arabicPeriod" startAt="11"/>
              <a:tabLst>
                <a:tab pos="2514600" algn="l"/>
              </a:tabLst>
            </a:pPr>
            <a:r>
              <a:rPr lang="en-US" sz="2570" b="1" dirty="0" smtClean="0">
                <a:solidFill>
                  <a:srgbClr val="C00000"/>
                </a:solidFill>
              </a:rPr>
              <a:t>Reasoning </a:t>
            </a:r>
            <a:r>
              <a:rPr lang="en-US" sz="2570" b="1" dirty="0">
                <a:solidFill>
                  <a:srgbClr val="C00000"/>
                </a:solidFill>
              </a:rPr>
              <a:t>/ </a:t>
            </a:r>
            <a:r>
              <a:rPr lang="en-US" sz="2570" b="1" dirty="0" smtClean="0">
                <a:solidFill>
                  <a:srgbClr val="C00000"/>
                </a:solidFill>
              </a:rPr>
              <a:t>Finance </a:t>
            </a:r>
            <a:r>
              <a:rPr lang="en-US" sz="2570" dirty="0" smtClean="0"/>
              <a:t>£</a:t>
            </a:r>
            <a:r>
              <a:rPr lang="en-US" sz="2570" dirty="0"/>
              <a:t>10000 is invested in a savings account paying 4% compound </a:t>
            </a:r>
            <a:r>
              <a:rPr lang="en-US" sz="2570" dirty="0" smtClean="0"/>
              <a:t>interest </a:t>
            </a:r>
            <a:r>
              <a:rPr lang="en-US" sz="2570" dirty="0"/>
              <a:t>a year</a:t>
            </a:r>
            <a:r>
              <a:rPr lang="en-US" sz="2570" dirty="0" smtClean="0"/>
              <a:t>.</a:t>
            </a:r>
          </a:p>
          <a:p>
            <a:pPr marL="1087438" lvl="2" indent="-46672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570" dirty="0" smtClean="0"/>
              <a:t>Write a formula for the value of the savings account (</a:t>
            </a:r>
            <a:r>
              <a:rPr lang="en-US" sz="2570" i="1" dirty="0" smtClean="0"/>
              <a:t>V</a:t>
            </a:r>
            <a:r>
              <a:rPr lang="en-US" sz="2570" dirty="0" smtClean="0"/>
              <a:t>) and the number of years (</a:t>
            </a:r>
            <a:r>
              <a:rPr lang="en-US" sz="2570" i="1" dirty="0" smtClean="0"/>
              <a:t>t</a:t>
            </a:r>
            <a:r>
              <a:rPr lang="en-US" sz="2570" dirty="0" smtClean="0"/>
              <a:t>)</a:t>
            </a:r>
          </a:p>
          <a:p>
            <a:pPr marL="1087438" lvl="2" indent="-46672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570" dirty="0" smtClean="0"/>
              <a:t>Draw a graph of </a:t>
            </a:r>
            <a:r>
              <a:rPr lang="en-US" sz="2570" i="1" dirty="0" smtClean="0"/>
              <a:t>V</a:t>
            </a:r>
            <a:r>
              <a:rPr lang="en-US" sz="2570" dirty="0" smtClean="0"/>
              <a:t> against </a:t>
            </a:r>
            <a:r>
              <a:rPr lang="en-US" sz="2570" i="1" dirty="0" smtClean="0"/>
              <a:t>t</a:t>
            </a:r>
            <a:r>
              <a:rPr lang="en-US" sz="2570" dirty="0" smtClean="0"/>
              <a:t> for the first 10 years.</a:t>
            </a:r>
          </a:p>
          <a:p>
            <a:pPr marL="1087438" lvl="2" indent="-46672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570" dirty="0" smtClean="0"/>
              <a:t>Use the graph to estimate when the investment will reach the value of £11,000.</a:t>
            </a:r>
            <a:endParaRPr lang="en-US" sz="257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8831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19.5 </a:t>
            </a:r>
            <a:r>
              <a:rPr lang="en-GB" sz="4000" dirty="0"/>
              <a:t>– </a:t>
            </a:r>
            <a:r>
              <a:rPr lang="en-GB" sz="4000" dirty="0" smtClean="0"/>
              <a:t>Non-Linear Graphs</a:t>
            </a:r>
            <a:endParaRPr lang="en-GB" sz="36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651030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Page 595</a:t>
            </a:r>
            <a:endParaRPr lang="en-GB" sz="1300" b="1" dirty="0"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507278"/>
              </p:ext>
            </p:extLst>
          </p:nvPr>
        </p:nvGraphicFramePr>
        <p:xfrm>
          <a:off x="251518" y="1268760"/>
          <a:ext cx="8568952" cy="478536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42238"/>
                <a:gridCol w="378044"/>
                <a:gridCol w="1800200"/>
                <a:gridCol w="4248470"/>
              </a:tblGrid>
              <a:tr h="541395">
                <a:tc gridSpan="2">
                  <a:txBody>
                    <a:bodyPr/>
                    <a:lstStyle/>
                    <a:p>
                      <a:r>
                        <a:rPr kumimoji="0" lang="en-US" sz="32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Objectives</a:t>
                      </a:r>
                      <a:endParaRPr kumimoji="0" lang="en-US" sz="3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 Learn This?</a:t>
                      </a:r>
                      <a:endParaRPr lang="en-US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978885">
                <a:tc gridSpan="3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Calculate the gradient of a tangent at a point.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Estimate the area under a non-linear graph.</a:t>
                      </a:r>
                      <a:endParaRPr lang="en-US" sz="3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Formula 1 engineers use curved speed-time graphs to track the performance of their cars.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447464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Fluency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4493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3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Calculate the area of</a:t>
                      </a:r>
                      <a:br>
                        <a:rPr lang="en-US" sz="3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3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30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3000" i="0" baseline="30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239283" y="6198462"/>
            <a:ext cx="8581188" cy="4708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6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246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246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Homework, practice and support: Higher </a:t>
            </a:r>
            <a:r>
              <a:rPr lang="en-US" sz="246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19.5</a:t>
            </a:r>
            <a:endParaRPr lang="en-US" sz="246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397" y="4785153"/>
            <a:ext cx="1537715" cy="121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6128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19.5 – Non-Linear Graphs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4915"/>
            <a:ext cx="856895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5138" lvl="1" indent="-465138">
              <a:buClr>
                <a:srgbClr val="C00000"/>
              </a:buClr>
              <a:buFont typeface="+mj-lt"/>
              <a:buAutoNum type="arabicPeriod"/>
              <a:tabLst>
                <a:tab pos="2514600" algn="l"/>
              </a:tabLst>
            </a:pPr>
            <a:r>
              <a:rPr lang="en-US" sz="3000" dirty="0"/>
              <a:t>The diagrams show four flasks filling up with water, </a:t>
            </a:r>
            <a:r>
              <a:rPr lang="en-US" sz="3000" i="1" dirty="0"/>
              <a:t>h</a:t>
            </a:r>
            <a:r>
              <a:rPr lang="en-US" sz="3000" dirty="0"/>
              <a:t> is the height of water after time </a:t>
            </a:r>
            <a:r>
              <a:rPr lang="en-US" sz="3000" i="1" dirty="0"/>
              <a:t>t</a:t>
            </a:r>
            <a:r>
              <a:rPr lang="en-US" sz="3000" dirty="0"/>
              <a:t>.</a:t>
            </a:r>
            <a:br>
              <a:rPr lang="en-US" sz="3000" dirty="0"/>
            </a:b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/>
              <a:t>These graphs each show a relationship between </a:t>
            </a:r>
            <a:r>
              <a:rPr lang="en-US" sz="3000" i="1" dirty="0"/>
              <a:t>h</a:t>
            </a:r>
            <a:r>
              <a:rPr lang="en-US" sz="3000" dirty="0"/>
              <a:t> and </a:t>
            </a:r>
            <a:r>
              <a:rPr lang="en-US" sz="3000" i="1" dirty="0"/>
              <a:t>t</a:t>
            </a:r>
            <a:r>
              <a:rPr lang="en-US" sz="3000" dirty="0"/>
              <a:t>. Match each flask to a graph.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850" y="2204864"/>
            <a:ext cx="7363174" cy="1673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369" y="4919432"/>
            <a:ext cx="7439250" cy="1702962"/>
          </a:xfrm>
          <a:prstGeom prst="rect">
            <a:avLst/>
          </a:prstGeom>
        </p:spPr>
      </p:pic>
      <p:sp>
        <p:nvSpPr>
          <p:cNvPr id="8" name="Flowchart: Delay 7"/>
          <p:cNvSpPr/>
          <p:nvPr/>
        </p:nvSpPr>
        <p:spPr>
          <a:xfrm flipH="1">
            <a:off x="8527387" y="1192057"/>
            <a:ext cx="365093" cy="5477303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75739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19.5 – Non-Linear Graphs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4915"/>
            <a:ext cx="4896545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75" lvl="1" indent="-396875">
              <a:buClr>
                <a:srgbClr val="C00000"/>
              </a:buClr>
              <a:buFont typeface="+mj-lt"/>
              <a:buAutoNum type="arabicPeriod" startAt="2"/>
              <a:tabLst>
                <a:tab pos="2514600" algn="l"/>
              </a:tabLst>
            </a:pPr>
            <a:r>
              <a:rPr lang="en-US" sz="2500" dirty="0"/>
              <a:t>The velocity-time graph shows the motion of a </a:t>
            </a:r>
            <a:r>
              <a:rPr lang="en-US" sz="2500" dirty="0" smtClean="0"/>
              <a:t>particle.</a:t>
            </a:r>
            <a:br>
              <a:rPr lang="en-US" sz="2500" dirty="0" smtClean="0"/>
            </a:br>
            <a:r>
              <a:rPr lang="en-US" sz="2500" dirty="0" smtClean="0"/>
              <a:t>Given </a:t>
            </a:r>
            <a:r>
              <a:rPr lang="en-US" sz="2500" dirty="0"/>
              <a:t>that the particle travelled in </a:t>
            </a:r>
            <a:r>
              <a:rPr lang="en-US" sz="2500" dirty="0" smtClean="0"/>
              <a:t>a </a:t>
            </a:r>
            <a:r>
              <a:rPr lang="en-US" sz="2500" dirty="0"/>
              <a:t>straight line, calculate the distance travelled between </a:t>
            </a:r>
            <a:r>
              <a:rPr lang="en-US" sz="2500" i="1" dirty="0"/>
              <a:t>t</a:t>
            </a:r>
            <a:r>
              <a:rPr lang="en-US" sz="2500" dirty="0"/>
              <a:t> = 0 and </a:t>
            </a:r>
            <a:r>
              <a:rPr lang="en-US" sz="2500" i="1" dirty="0"/>
              <a:t>t</a:t>
            </a:r>
            <a:r>
              <a:rPr lang="en-US" sz="2500" dirty="0"/>
              <a:t> = 12.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5656" y="3717032"/>
            <a:ext cx="3236996" cy="2844633"/>
          </a:xfrm>
          <a:prstGeom prst="rect">
            <a:avLst/>
          </a:prstGeom>
        </p:spPr>
      </p:pic>
      <p:sp>
        <p:nvSpPr>
          <p:cNvPr id="8" name="Flowchart: Delay 7"/>
          <p:cNvSpPr/>
          <p:nvPr/>
        </p:nvSpPr>
        <p:spPr>
          <a:xfrm flipH="1">
            <a:off x="5215019" y="1196752"/>
            <a:ext cx="365093" cy="5369378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37382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19.5 – Non-Linear Graphs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4915"/>
            <a:ext cx="4896545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3"/>
              <a:tabLst>
                <a:tab pos="2514600" algn="l"/>
              </a:tabLst>
            </a:pPr>
            <a:r>
              <a:rPr lang="en-US" sz="2500" dirty="0"/>
              <a:t>Points A and B are connected by a straight </a:t>
            </a:r>
            <a:r>
              <a:rPr lang="en-US" sz="2500" dirty="0" smtClean="0"/>
              <a:t>line.</a:t>
            </a:r>
            <a:br>
              <a:rPr lang="en-US" sz="2500" dirty="0" smtClean="0"/>
            </a:br>
            <a:r>
              <a:rPr lang="en-US" sz="2500" dirty="0" smtClean="0"/>
              <a:t>Write </a:t>
            </a:r>
            <a:r>
              <a:rPr lang="en-US" sz="2500" dirty="0"/>
              <a:t>the gradient of the line AB for</a:t>
            </a:r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500" dirty="0" smtClean="0"/>
              <a:t>A(0, 0</a:t>
            </a:r>
            <a:r>
              <a:rPr lang="en-US" sz="2500" dirty="0"/>
              <a:t>) and B(2, 6) </a:t>
            </a:r>
            <a:endParaRPr lang="en-US" sz="2500" dirty="0" smtClean="0"/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500" dirty="0" smtClean="0"/>
              <a:t>A(3</a:t>
            </a:r>
            <a:r>
              <a:rPr lang="en-US" sz="2500" dirty="0"/>
              <a:t>, 5) and B(7</a:t>
            </a:r>
            <a:r>
              <a:rPr lang="en-US" sz="2500" dirty="0" smtClean="0"/>
              <a:t>, 11</a:t>
            </a:r>
            <a:r>
              <a:rPr lang="en-US" sz="2500" dirty="0"/>
              <a:t>) </a:t>
            </a:r>
            <a:endParaRPr lang="en-US" sz="2500" dirty="0" smtClean="0"/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500" dirty="0" smtClean="0"/>
              <a:t>A</a:t>
            </a:r>
            <a:r>
              <a:rPr lang="en-US" sz="2500" dirty="0"/>
              <a:t>(-2, </a:t>
            </a:r>
            <a:r>
              <a:rPr lang="en-US" sz="2500" dirty="0" smtClean="0"/>
              <a:t>4) </a:t>
            </a:r>
            <a:r>
              <a:rPr lang="en-US" sz="2500" dirty="0"/>
              <a:t>and B(2</a:t>
            </a:r>
            <a:r>
              <a:rPr lang="en-US" sz="2500" dirty="0" smtClean="0"/>
              <a:t>, 0</a:t>
            </a:r>
            <a:r>
              <a:rPr lang="en-US" sz="2500" dirty="0"/>
              <a:t>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51520" y="4005064"/>
            <a:ext cx="5112568" cy="2592288"/>
            <a:chOff x="150164" y="6494199"/>
            <a:chExt cx="5213924" cy="2592288"/>
          </a:xfrm>
        </p:grpSpPr>
        <p:sp>
          <p:nvSpPr>
            <p:cNvPr id="9" name="Rectangle 8"/>
            <p:cNvSpPr/>
            <p:nvPr/>
          </p:nvSpPr>
          <p:spPr>
            <a:xfrm flipH="1">
              <a:off x="150164" y="6694486"/>
              <a:ext cx="5213924" cy="239200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28600" rtlCol="0" anchor="t" anchorCtr="0">
              <a:spAutoFit/>
            </a:bodyPr>
            <a:lstStyle/>
            <a:p>
              <a:r>
                <a:rPr lang="en-US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en-US" sz="23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tangent</a:t>
              </a:r>
              <a:r>
                <a:rPr lang="en-US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a curved graph is a straight line that touches the graph at a point. </a:t>
              </a:r>
              <a:endParaRPr lang="en-US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3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en-US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gradient at a point on a curve is the gradient of the tangent at that point.</a:t>
              </a:r>
            </a:p>
          </p:txBody>
        </p:sp>
        <p:sp>
          <p:nvSpPr>
            <p:cNvPr id="10" name="Pentagon 9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1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Flowchart: Delay 7"/>
          <p:cNvSpPr/>
          <p:nvPr/>
        </p:nvSpPr>
        <p:spPr>
          <a:xfrm flipH="1">
            <a:off x="5215019" y="1227974"/>
            <a:ext cx="365093" cy="5369378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05856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19.5 – Non-Linear Graphs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51520" y="1246947"/>
            <a:ext cx="8538434" cy="5279530"/>
            <a:chOff x="3522387" y="1017021"/>
            <a:chExt cx="5315462" cy="5279530"/>
          </a:xfrm>
        </p:grpSpPr>
        <p:sp>
          <p:nvSpPr>
            <p:cNvPr id="12" name="Round Diagonal Corner Rectangle 11"/>
            <p:cNvSpPr/>
            <p:nvPr/>
          </p:nvSpPr>
          <p:spPr>
            <a:xfrm>
              <a:off x="3522387" y="1017021"/>
              <a:ext cx="5295945" cy="5279530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 Diagonal Corner Rectangle 12"/>
            <p:cNvSpPr/>
            <p:nvPr/>
          </p:nvSpPr>
          <p:spPr>
            <a:xfrm>
              <a:off x="3528700" y="1017023"/>
              <a:ext cx="5309149" cy="428544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Example 4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3569642" y="1449070"/>
                  <a:ext cx="5197551" cy="483606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400" dirty="0" smtClean="0"/>
                    <a:t>Water is poured into the container at a </a:t>
                  </a:r>
                  <a:br>
                    <a:rPr lang="en-US" sz="2400" dirty="0" smtClean="0"/>
                  </a:br>
                  <a:r>
                    <a:rPr lang="en-US" sz="2400" dirty="0" smtClean="0"/>
                    <a:t>constant rate.</a:t>
                  </a: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400" dirty="0"/>
                    <a:t>The graph shows the height, </a:t>
                  </a:r>
                  <a:r>
                    <a:rPr lang="en-US" sz="2400" i="1" dirty="0"/>
                    <a:t>h</a:t>
                  </a:r>
                  <a:r>
                    <a:rPr lang="en-US" sz="2400" dirty="0"/>
                    <a:t> (in cm), </a:t>
                  </a:r>
                  <a:r>
                    <a:rPr lang="en-US" sz="2400" dirty="0" smtClean="0"/>
                    <a:t>of </a:t>
                  </a:r>
                  <a:br>
                    <a:rPr lang="en-US" sz="2400" dirty="0" smtClean="0"/>
                  </a:br>
                  <a:r>
                    <a:rPr lang="en-US" sz="2400" dirty="0" smtClean="0"/>
                    <a:t>the </a:t>
                  </a:r>
                  <a:r>
                    <a:rPr lang="en-US" sz="2400" dirty="0"/>
                    <a:t>water after time, </a:t>
                  </a:r>
                  <a:r>
                    <a:rPr lang="en-US" sz="2400" i="1" dirty="0"/>
                    <a:t>t</a:t>
                  </a:r>
                  <a:r>
                    <a:rPr lang="en-US" sz="2400" dirty="0"/>
                    <a:t> (in seconds).</a:t>
                  </a: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400" dirty="0"/>
                    <a:t>Estimate the rate at which h is increasing after 10 seconds.</a:t>
                  </a:r>
                  <a:endParaRPr lang="en-US" sz="10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endParaRP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400" b="1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>  </a:t>
                  </a:r>
                  <a:br>
                    <a:rPr lang="en-US" sz="2400" b="1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</a:br>
                  <a:r>
                    <a:rPr lang="en-US" sz="2400" b="1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/>
                  </a:r>
                  <a:br>
                    <a:rPr lang="en-US" sz="2400" b="1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</a:br>
                  <a:r>
                    <a:rPr lang="en-US" sz="2400" b="1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/>
                  </a:r>
                  <a:br>
                    <a:rPr lang="en-US" sz="2400" b="1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</a:br>
                  <a:r>
                    <a:rPr lang="en-US" sz="3200" b="1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/>
                  </a:r>
                  <a:br>
                    <a:rPr lang="en-US" sz="3200" b="1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</a:br>
                  <a:r>
                    <a:rPr lang="en-US" sz="2400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/>
                  </a:r>
                  <a:br>
                    <a:rPr lang="en-US" sz="2400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</a:br>
                  <a:r>
                    <a:rPr lang="en-US" sz="2400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>Gradient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change</m:t>
                          </m:r>
                          <m:r>
                            <a:rPr lang="en-US" sz="2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in</m:t>
                          </m:r>
                          <m:r>
                            <a:rPr lang="en-US" sz="2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h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change</m:t>
                          </m:r>
                          <m:r>
                            <a:rPr lang="en-US" sz="2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in</m:t>
                          </m:r>
                          <m:r>
                            <a:rPr lang="en-US" sz="2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den>
                      </m:f>
                    </m:oMath>
                  </a14:m>
                  <a:r>
                    <a:rPr lang="en-US" sz="2400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50 −10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20 −0</m:t>
                          </m:r>
                        </m:den>
                      </m:f>
                    </m:oMath>
                  </a14:m>
                  <a:r>
                    <a:rPr lang="en-US" sz="2400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</m:oMath>
                  </a14:m>
                  <a:r>
                    <a:rPr lang="en-US" sz="2400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> = 2</a:t>
                  </a: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200" dirty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>At t = 10 the height of the water </a:t>
                  </a:r>
                  <a:r>
                    <a:rPr lang="en-US" sz="2200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>is </a:t>
                  </a:r>
                  <a:r>
                    <a:rPr lang="en-US" sz="2200" dirty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>increasing at </a:t>
                  </a:r>
                  <a:r>
                    <a:rPr lang="en-US" sz="2200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>2cm </a:t>
                  </a:r>
                  <a:r>
                    <a:rPr lang="en-US" sz="2200" dirty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>per </a:t>
                  </a:r>
                  <a:r>
                    <a:rPr lang="en-US" sz="2200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>sec.</a:t>
                  </a:r>
                  <a:endParaRPr lang="en-US" sz="2200" dirty="0">
                    <a:solidFill>
                      <a:srgbClr val="0070C0"/>
                    </a:solidFill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9642" y="1449070"/>
                  <a:ext cx="5197551" cy="483606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169" t="-882" r="-438" b="-15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/>
          <p:cNvSpPr/>
          <p:nvPr/>
        </p:nvSpPr>
        <p:spPr>
          <a:xfrm flipH="1">
            <a:off x="5724128" y="4149080"/>
            <a:ext cx="2952327" cy="76944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a tangent to the curve at </a:t>
            </a:r>
            <a:r>
              <a:rPr lang="en-US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10</a:t>
            </a:r>
            <a:endParaRPr lang="en-US" sz="22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5724127" y="5107831"/>
            <a:ext cx="2952327" cy="76944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 the gradient of the tangent.</a:t>
            </a:r>
            <a:endParaRPr lang="en-US" sz="2200" i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/>
          <p:cNvCxnSpPr>
            <a:stCxn id="19" idx="3"/>
          </p:cNvCxnSpPr>
          <p:nvPr/>
        </p:nvCxnSpPr>
        <p:spPr>
          <a:xfrm flipH="1">
            <a:off x="5457128" y="5492552"/>
            <a:ext cx="266999" cy="966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1140" y="1766416"/>
            <a:ext cx="2125840" cy="12928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544" y="3573016"/>
            <a:ext cx="2422400" cy="1889471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1547664" y="4196407"/>
            <a:ext cx="4186956" cy="3847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6950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19.5 – Non-Linear Graphs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4915"/>
            <a:ext cx="525658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4"/>
              <a:tabLst>
                <a:tab pos="2514600" algn="l"/>
              </a:tabLst>
            </a:pPr>
            <a:r>
              <a:rPr lang="en-US" sz="2400" b="1" dirty="0">
                <a:solidFill>
                  <a:srgbClr val="C00000"/>
                </a:solidFill>
              </a:rPr>
              <a:t>Communication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/>
              <a:t>Water is poured into a flask at a constant rate. </a:t>
            </a:r>
            <a:r>
              <a:rPr lang="en-US" sz="2400" i="1" dirty="0"/>
              <a:t>h</a:t>
            </a:r>
            <a:r>
              <a:rPr lang="en-US" sz="2400" dirty="0"/>
              <a:t> is the height of water after time, </a:t>
            </a:r>
            <a:r>
              <a:rPr lang="en-US" sz="2400" i="1" dirty="0"/>
              <a:t>t</a:t>
            </a:r>
            <a:r>
              <a:rPr lang="en-US" sz="2400" dirty="0"/>
              <a:t>. </a:t>
            </a:r>
            <a:endParaRPr lang="en-US" sz="2400" dirty="0" smtClean="0"/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400" dirty="0" smtClean="0"/>
              <a:t>Describe </a:t>
            </a:r>
            <a:r>
              <a:rPr lang="en-US" sz="2400" dirty="0"/>
              <a:t>how the rate at which the height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increases </a:t>
            </a:r>
            <a:r>
              <a:rPr lang="en-US" sz="2400" dirty="0"/>
              <a:t>changes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over </a:t>
            </a:r>
            <a:r>
              <a:rPr lang="en-US" sz="2400" dirty="0"/>
              <a:t>time.</a:t>
            </a:r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400" dirty="0" smtClean="0"/>
              <a:t>Which </a:t>
            </a:r>
            <a:r>
              <a:rPr lang="en-US" sz="2400" dirty="0"/>
              <a:t>graph best describes the relationship between </a:t>
            </a:r>
            <a:r>
              <a:rPr lang="en-US" sz="2400" i="1" dirty="0"/>
              <a:t>h</a:t>
            </a:r>
            <a:r>
              <a:rPr lang="en-US" sz="2400" dirty="0"/>
              <a:t> and </a:t>
            </a:r>
            <a:r>
              <a:rPr lang="en-US" sz="2400" i="1" dirty="0"/>
              <a:t>t</a:t>
            </a:r>
            <a:r>
              <a:rPr lang="en-US" sz="2400" dirty="0"/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3998" y="2791338"/>
            <a:ext cx="1584106" cy="9900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202" y="4980567"/>
            <a:ext cx="5285219" cy="16167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5221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19.5 – Non-Linear Graphs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599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2825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5"/>
              <a:tabLst>
                <a:tab pos="2514600" algn="l"/>
              </a:tabLst>
            </a:pPr>
            <a:r>
              <a:rPr lang="en-US" sz="2000" b="1" dirty="0" smtClean="0">
                <a:solidFill>
                  <a:srgbClr val="C00000"/>
                </a:solidFill>
              </a:rPr>
              <a:t>Reasoning </a:t>
            </a:r>
            <a:r>
              <a:rPr lang="en-US" sz="2000" b="1" dirty="0">
                <a:solidFill>
                  <a:srgbClr val="C00000"/>
                </a:solidFill>
              </a:rPr>
              <a:t>/ Communication </a:t>
            </a:r>
            <a:r>
              <a:rPr lang="en-US" sz="2000" dirty="0"/>
              <a:t>The graph shows the relationship between the </a:t>
            </a:r>
            <a:r>
              <a:rPr lang="en-US" sz="2000" dirty="0" smtClean="0"/>
              <a:t>temperature, </a:t>
            </a:r>
            <a:r>
              <a:rPr lang="en-US" sz="2000" i="1" dirty="0" smtClean="0"/>
              <a:t>T</a:t>
            </a:r>
            <a:r>
              <a:rPr lang="en-US" sz="2000" dirty="0"/>
              <a:t>, of a cup of coffee and time, </a:t>
            </a:r>
            <a:r>
              <a:rPr lang="en-US" sz="2000" i="1" dirty="0"/>
              <a:t>t</a:t>
            </a:r>
            <a:r>
              <a:rPr lang="en-US" sz="2000" dirty="0"/>
              <a:t>. </a:t>
            </a:r>
            <a:endParaRPr lang="en-US" sz="2000" dirty="0" smtClean="0"/>
          </a:p>
          <a:p>
            <a:pPr marL="793750" lvl="2" indent="-33655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/>
              <a:t>What </a:t>
            </a:r>
            <a:r>
              <a:rPr lang="en-US" sz="2000" dirty="0"/>
              <a:t>is the temperature, </a:t>
            </a:r>
            <a:r>
              <a:rPr lang="en-US" sz="2000" i="1" dirty="0"/>
              <a:t>T</a:t>
            </a:r>
            <a:r>
              <a:rPr lang="en-US" sz="2000" dirty="0"/>
              <a:t>, of the </a:t>
            </a:r>
            <a:r>
              <a:rPr lang="en-US" sz="2000" dirty="0" smtClean="0"/>
              <a:t>coffee after </a:t>
            </a:r>
            <a:r>
              <a:rPr lang="en-US" sz="2000" dirty="0"/>
              <a:t>50 seconds</a:t>
            </a:r>
            <a:r>
              <a:rPr lang="en-US" sz="2000" dirty="0" smtClean="0"/>
              <a:t>?</a:t>
            </a:r>
            <a:endParaRPr lang="en-US" sz="2000" dirty="0"/>
          </a:p>
          <a:p>
            <a:pPr marL="793750" lvl="2" indent="-33655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/>
              <a:t>Describe </a:t>
            </a:r>
            <a:r>
              <a:rPr lang="en-US" sz="2000" dirty="0"/>
              <a:t>the rate at which the coffee cools </a:t>
            </a:r>
            <a:r>
              <a:rPr lang="en-US" sz="2000" dirty="0" smtClean="0"/>
              <a:t>down.</a:t>
            </a:r>
            <a:endParaRPr lang="en-US" sz="2000" dirty="0"/>
          </a:p>
          <a:p>
            <a:pPr marL="793750" lvl="2" indent="-33655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/>
              <a:t>Calculate </a:t>
            </a:r>
            <a:r>
              <a:rPr lang="en-US" sz="2000" dirty="0"/>
              <a:t>the drop in temperature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between 100 </a:t>
            </a:r>
            <a:r>
              <a:rPr lang="en-US" sz="2000" dirty="0"/>
              <a:t>and 200 seconds. </a:t>
            </a:r>
            <a:endParaRPr lang="en-US" sz="2000" dirty="0" smtClean="0"/>
          </a:p>
          <a:p>
            <a:pPr marL="793750" lvl="2" indent="-33655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/>
              <a:t>Calculate </a:t>
            </a:r>
            <a:r>
              <a:rPr lang="en-US" sz="2000" dirty="0"/>
              <a:t>the average rate of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temperature reduction </a:t>
            </a:r>
            <a:r>
              <a:rPr lang="en-US" sz="2000" dirty="0"/>
              <a:t>between </a:t>
            </a:r>
            <a:r>
              <a:rPr lang="en-US" sz="2000" dirty="0" smtClean="0"/>
              <a:t>100 and </a:t>
            </a:r>
            <a:br>
              <a:rPr lang="en-US" sz="2000" dirty="0" smtClean="0"/>
            </a:br>
            <a:r>
              <a:rPr lang="en-US" sz="2000" dirty="0" smtClean="0"/>
              <a:t>200 seconds.</a:t>
            </a:r>
            <a:endParaRPr lang="en-US" sz="2000" dirty="0"/>
          </a:p>
          <a:p>
            <a:pPr marL="793750" lvl="2" indent="-33655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/>
              <a:t>Becky </a:t>
            </a:r>
            <a:r>
              <a:rPr lang="en-US" sz="2000" dirty="0"/>
              <a:t>says, The coffee cools twice </a:t>
            </a:r>
            <a:r>
              <a:rPr lang="en-US" sz="2000" dirty="0" smtClean="0"/>
              <a:t>as </a:t>
            </a:r>
            <a:br>
              <a:rPr lang="en-US" sz="2000" dirty="0" smtClean="0"/>
            </a:br>
            <a:r>
              <a:rPr lang="en-US" sz="2000" dirty="0" smtClean="0"/>
              <a:t>quickly </a:t>
            </a:r>
            <a:r>
              <a:rPr lang="en-US" sz="2000" dirty="0"/>
              <a:t>between 100 and 200 </a:t>
            </a:r>
            <a:r>
              <a:rPr lang="en-US" sz="2000" dirty="0" smtClean="0"/>
              <a:t>seconds </a:t>
            </a:r>
            <a:r>
              <a:rPr lang="en-US" sz="2000" dirty="0"/>
              <a:t>as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between </a:t>
            </a:r>
            <a:r>
              <a:rPr lang="en-US" sz="2000" dirty="0"/>
              <a:t>0 and 400 </a:t>
            </a:r>
            <a:r>
              <a:rPr lang="en-US" sz="2000" dirty="0" smtClean="0"/>
              <a:t>seconds</a:t>
            </a:r>
            <a:r>
              <a:rPr lang="en-US" sz="2000" dirty="0"/>
              <a:t>.' Is Becky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correct? Explain </a:t>
            </a:r>
            <a:r>
              <a:rPr lang="en-US" sz="2000" dirty="0"/>
              <a:t>your answer.</a:t>
            </a:r>
          </a:p>
          <a:p>
            <a:pPr marL="793750" lvl="2" indent="-33655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/>
              <a:t>Compare </a:t>
            </a:r>
            <a:r>
              <a:rPr lang="en-US" sz="2000" dirty="0"/>
              <a:t>the average rate of temperature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reduction </a:t>
            </a:r>
            <a:r>
              <a:rPr lang="en-US" sz="2000" dirty="0"/>
              <a:t>over the first 300 seconds with the rate of temperature reduction at exactly 300 seconds.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1196752"/>
            <a:ext cx="548640" cy="5370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flipH="1">
            <a:off x="282302" y="6135687"/>
            <a:ext cx="7560840" cy="461665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Q5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Find the temperature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100 and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200.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152" y="2492896"/>
            <a:ext cx="2839622" cy="283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6750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19 </a:t>
            </a:r>
            <a:r>
              <a:rPr lang="en-GB" sz="4000" dirty="0"/>
              <a:t>– </a:t>
            </a:r>
            <a:r>
              <a:rPr lang="en-GB" sz="4000" dirty="0" smtClean="0"/>
              <a:t>Prior Knowledge Check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587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2"/>
              <a:tabLst>
                <a:tab pos="914400" algn="l"/>
                <a:tab pos="2514600" algn="l"/>
              </a:tabLst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Which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graph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shows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direct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proportion?</a:t>
            </a:r>
            <a:b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Clr>
                <a:srgbClr val="C00000"/>
              </a:buClr>
              <a:buFont typeface="+mj-lt"/>
              <a:buAutoNum type="arabicPeriod" startAt="2"/>
              <a:tabLst>
                <a:tab pos="914400" algn="l"/>
                <a:tab pos="2514600" algn="l"/>
              </a:tabLst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Sketch the graphs of </a:t>
            </a:r>
            <a:endParaRPr lang="en-US" sz="2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514600" algn="l"/>
              </a:tabLst>
            </a:pPr>
            <a:r>
              <a:rPr lang="en-US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7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7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= -</a:t>
            </a: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	    </a:t>
            </a:r>
            <a:r>
              <a:rPr lang="en-US" sz="27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+ 7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7336" y="1196752"/>
            <a:ext cx="5723136" cy="1456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3759387"/>
            <a:ext cx="8528628" cy="279561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5503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19.5 – Non-Linear Graphs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600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2420888"/>
            <a:ext cx="52565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75" lvl="1" indent="-396875">
              <a:buClr>
                <a:srgbClr val="C00000"/>
              </a:buClr>
              <a:buFont typeface="+mj-lt"/>
              <a:buAutoNum type="arabicPeriod" startAt="6"/>
              <a:tabLst>
                <a:tab pos="2514600" algn="l"/>
              </a:tabLst>
            </a:pPr>
            <a:r>
              <a:rPr lang="en-US" sz="2000" b="1" dirty="0" smtClean="0">
                <a:solidFill>
                  <a:srgbClr val="C00000"/>
                </a:solidFill>
              </a:rPr>
              <a:t>Reasoning </a:t>
            </a:r>
            <a:br>
              <a:rPr lang="en-US" sz="2000" b="1" dirty="0" smtClean="0">
                <a:solidFill>
                  <a:srgbClr val="C00000"/>
                </a:solidFill>
              </a:rPr>
            </a:br>
            <a:r>
              <a:rPr lang="en-US" sz="2000" dirty="0" smtClean="0"/>
              <a:t>The </a:t>
            </a:r>
            <a:r>
              <a:rPr lang="en-US" sz="2000" dirty="0"/>
              <a:t>distance-time graph shows information about a runner in a 100 metre race</a:t>
            </a:r>
            <a:r>
              <a:rPr lang="en-US" sz="2000" dirty="0" smtClean="0"/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840" y="1196752"/>
            <a:ext cx="548640" cy="54864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51520" y="1196752"/>
            <a:ext cx="5213924" cy="1148352"/>
            <a:chOff x="150164" y="6494199"/>
            <a:chExt cx="5213924" cy="1148352"/>
          </a:xfrm>
        </p:grpSpPr>
        <p:sp>
          <p:nvSpPr>
            <p:cNvPr id="12" name="Rectangle 11"/>
            <p:cNvSpPr/>
            <p:nvPr/>
          </p:nvSpPr>
          <p:spPr>
            <a:xfrm flipH="1">
              <a:off x="150164" y="6673055"/>
              <a:ext cx="5213924" cy="96949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a distance-time graph, the gradient of the tangent at any point gives the speed.</a:t>
              </a:r>
            </a:p>
          </p:txBody>
        </p:sp>
        <p:sp>
          <p:nvSpPr>
            <p:cNvPr id="13" name="Pentagon 12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7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4287" y="1772816"/>
            <a:ext cx="3286185" cy="23003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520" y="3669992"/>
            <a:ext cx="85995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50" lvl="2" indent="-3968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/>
              <a:t>Estimate the speed of the runner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12 </a:t>
            </a:r>
            <a:r>
              <a:rPr lang="en-US" sz="2000" dirty="0"/>
              <a:t>seconds into the race, </a:t>
            </a:r>
          </a:p>
          <a:p>
            <a:pPr marL="793750" lvl="2" indent="-3968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/>
              <a:t>After how many seconds is the runner running at full speed? </a:t>
            </a:r>
          </a:p>
          <a:p>
            <a:pPr marL="793750" lvl="2" indent="-3968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/>
              <a:t>If the runner could maintain this speed, how long would it take to run a 200 m race?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1520" y="5301208"/>
            <a:ext cx="8568952" cy="129614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6154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19.5 – Non-Linear Graphs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600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51520" y="1196752"/>
            <a:ext cx="8568952" cy="5374470"/>
            <a:chOff x="150164" y="6494199"/>
            <a:chExt cx="8568952" cy="5374470"/>
          </a:xfrm>
        </p:grpSpPr>
        <p:sp>
          <p:nvSpPr>
            <p:cNvPr id="16" name="Rectangle 15"/>
            <p:cNvSpPr/>
            <p:nvPr/>
          </p:nvSpPr>
          <p:spPr>
            <a:xfrm flipH="1">
              <a:off x="150164" y="6642562"/>
              <a:ext cx="8568952" cy="5226107"/>
            </a:xfrm>
            <a:prstGeom prst="rect">
              <a:avLst/>
            </a:prstGeom>
            <a:solidFill>
              <a:srgbClr val="EBF4F9"/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Ins="2194560" rtlCol="0" anchor="t" anchorCtr="0">
              <a:spAutoFit/>
            </a:bodyPr>
            <a:lstStyle/>
            <a:p>
              <a:r>
                <a:rPr lang="en-US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straight line that connects two points on a curve is called a chord. The gradient of the chord gives the average rate of change and can be used to find the average speed on a distance-time graph.</a:t>
              </a:r>
            </a:p>
            <a:p>
              <a:r>
                <a:rPr lang="en-US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area under a velocity-time graph shows the displacement, or distance from the starting point. To estimate the area under a part of a curved graph, draw a chord between the two points you are interested in, and straight lines down to the horizontal axis to create a trapezium. The area of the trapezium is an estimate for the area under this part of the graph.</a:t>
              </a:r>
            </a:p>
          </p:txBody>
        </p:sp>
        <p:sp>
          <p:nvSpPr>
            <p:cNvPr id="17" name="Pentagon 16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8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0232" y="1425053"/>
            <a:ext cx="2082095" cy="416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8734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19.5 – Non-Linear Graphs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600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41465"/>
            <a:ext cx="51845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8" lvl="1" indent="-344488">
              <a:buClr>
                <a:srgbClr val="C00000"/>
              </a:buClr>
              <a:buFont typeface="+mj-lt"/>
              <a:buAutoNum type="arabicPeriod" startAt="7"/>
              <a:tabLst>
                <a:tab pos="2514600" algn="l"/>
              </a:tabLst>
            </a:pPr>
            <a:r>
              <a:rPr lang="en-US" sz="2000" b="1" dirty="0" smtClean="0">
                <a:solidFill>
                  <a:srgbClr val="C00000"/>
                </a:solidFill>
              </a:rPr>
              <a:t>Reasoning / </a:t>
            </a:r>
            <a:r>
              <a:rPr lang="en-US" sz="2000" b="1" dirty="0">
                <a:solidFill>
                  <a:srgbClr val="C00000"/>
                </a:solidFill>
              </a:rPr>
              <a:t>Communication</a:t>
            </a:r>
            <a:r>
              <a:rPr lang="en-US" sz="2000" dirty="0"/>
              <a:t> A car </a:t>
            </a:r>
            <a:r>
              <a:rPr lang="en-US" sz="2000" dirty="0" smtClean="0"/>
              <a:t>drives </a:t>
            </a:r>
            <a:r>
              <a:rPr lang="en-US" sz="2000" dirty="0"/>
              <a:t>away from a set of traffic lights. The velocity-time graph gives some information about the motion of the car. </a:t>
            </a:r>
            <a:endParaRPr lang="en-US" sz="2000" dirty="0" smtClean="0"/>
          </a:p>
          <a:p>
            <a:pPr marL="690563" lvl="2" indent="-3460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/>
              <a:t>Copy </a:t>
            </a:r>
            <a:r>
              <a:rPr lang="en-US" sz="2000" dirty="0"/>
              <a:t>the graph. Draw a chord from </a:t>
            </a:r>
            <a:r>
              <a:rPr lang="en-US" sz="2000" i="1" dirty="0"/>
              <a:t>t</a:t>
            </a:r>
            <a:r>
              <a:rPr lang="en-US" sz="2000" dirty="0"/>
              <a:t> = 0 to </a:t>
            </a:r>
            <a:r>
              <a:rPr lang="en-US" sz="2000" i="1" dirty="0"/>
              <a:t>t</a:t>
            </a:r>
            <a:r>
              <a:rPr lang="en-US" sz="2000" dirty="0"/>
              <a:t> = 10. </a:t>
            </a:r>
            <a:endParaRPr lang="en-US" sz="2000" dirty="0" smtClean="0"/>
          </a:p>
          <a:p>
            <a:pPr marL="690563" lvl="2" indent="-3460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/>
              <a:t>Calculate </a:t>
            </a:r>
            <a:r>
              <a:rPr lang="en-US" sz="2000" dirty="0"/>
              <a:t>the average acceleration of the car over the first 10 seconds</a:t>
            </a:r>
            <a:r>
              <a:rPr lang="en-US" sz="2000" dirty="0" smtClean="0"/>
              <a:t>.</a:t>
            </a:r>
          </a:p>
          <a:p>
            <a:pPr marL="690563" lvl="2" indent="-3460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/>
              <a:t>Estimate </a:t>
            </a:r>
            <a:r>
              <a:rPr lang="en-US" sz="2000" dirty="0"/>
              <a:t>the acceleration at time </a:t>
            </a:r>
            <a:r>
              <a:rPr lang="en-US" sz="2000" i="1" dirty="0"/>
              <a:t>t</a:t>
            </a:r>
            <a:r>
              <a:rPr lang="en-US" sz="2000" dirty="0"/>
              <a:t> = 4 seconds, </a:t>
            </a:r>
            <a:endParaRPr lang="en-US" sz="2000" dirty="0" smtClean="0"/>
          </a:p>
          <a:p>
            <a:pPr marL="690563" lvl="2" indent="-3460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/>
              <a:t>Describe </a:t>
            </a:r>
            <a:r>
              <a:rPr lang="en-US" sz="2000" dirty="0"/>
              <a:t>how the acceleration changes over the 12 seconds, </a:t>
            </a:r>
            <a:endParaRPr lang="en-US" sz="2000" dirty="0" smtClean="0"/>
          </a:p>
          <a:p>
            <a:pPr marL="690563" lvl="2" indent="-3460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/>
              <a:t>Estimate </a:t>
            </a:r>
            <a:r>
              <a:rPr lang="en-US" sz="2000" dirty="0"/>
              <a:t>the displacement of the car from </a:t>
            </a:r>
            <a:r>
              <a:rPr lang="en-US" sz="2000" i="1" dirty="0"/>
              <a:t>t</a:t>
            </a:r>
            <a:r>
              <a:rPr lang="en-US" sz="2000" dirty="0"/>
              <a:t> = 4 to </a:t>
            </a:r>
            <a:r>
              <a:rPr lang="en-US" sz="2000" i="1" dirty="0"/>
              <a:t>t</a:t>
            </a:r>
            <a:r>
              <a:rPr lang="en-US" sz="2000" dirty="0"/>
              <a:t> = 8.</a:t>
            </a:r>
          </a:p>
          <a:p>
            <a:pPr marL="0" lvl="2">
              <a:buClr>
                <a:srgbClr val="C00000"/>
              </a:buClr>
              <a:tabLst>
                <a:tab pos="2514600" algn="l"/>
              </a:tabLst>
            </a:pPr>
            <a:r>
              <a:rPr lang="en-US" sz="2000" b="1" dirty="0">
                <a:solidFill>
                  <a:srgbClr val="C00000"/>
                </a:solidFill>
              </a:rPr>
              <a:t>Discussion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Is the displacement always the same as the distance travelled?</a:t>
            </a:r>
            <a:endParaRPr lang="en-US" sz="2000" dirty="0" smtClean="0"/>
          </a:p>
        </p:txBody>
      </p:sp>
      <p:sp>
        <p:nvSpPr>
          <p:cNvPr id="9" name="Rectangle 8"/>
          <p:cNvSpPr/>
          <p:nvPr/>
        </p:nvSpPr>
        <p:spPr>
          <a:xfrm flipH="1">
            <a:off x="262779" y="6165304"/>
            <a:ext cx="5204539" cy="43088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Q7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Find the gradient of the chord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2120" y="1196752"/>
            <a:ext cx="3139741" cy="32348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1196752"/>
            <a:ext cx="476632" cy="47663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80112" y="4525357"/>
            <a:ext cx="3200036" cy="207083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3110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19.5 – Non-Linear Graphs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601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9318" y="1196752"/>
            <a:ext cx="528878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8"/>
              <a:tabLst>
                <a:tab pos="793750" algn="l"/>
                <a:tab pos="2514600" algn="l"/>
              </a:tabLst>
            </a:pPr>
            <a:r>
              <a:rPr lang="en-US" sz="2200" dirty="0" smtClean="0">
                <a:solidFill>
                  <a:srgbClr val="C00000"/>
                </a:solidFill>
              </a:rPr>
              <a:t>a</a:t>
            </a:r>
            <a:r>
              <a:rPr lang="en-US" sz="2200" dirty="0" smtClean="0"/>
              <a:t> 	Draw </a:t>
            </a:r>
            <a:r>
              <a:rPr lang="en-US" sz="2200" dirty="0"/>
              <a:t>the graph </a:t>
            </a:r>
            <a:r>
              <a:rPr lang="en-US" sz="2200" dirty="0" smtClean="0"/>
              <a:t>of </a:t>
            </a:r>
            <a:r>
              <a:rPr lang="en-US" sz="2200" i="1" dirty="0" smtClean="0"/>
              <a:t>y</a:t>
            </a:r>
            <a:r>
              <a:rPr lang="en-US" sz="2200" dirty="0" smtClean="0"/>
              <a:t> </a:t>
            </a:r>
            <a:r>
              <a:rPr lang="en-US" sz="2200" dirty="0"/>
              <a:t>= </a:t>
            </a:r>
            <a:r>
              <a:rPr lang="en-US" sz="2200" i="1" dirty="0" smtClean="0"/>
              <a:t>x</a:t>
            </a:r>
            <a:r>
              <a:rPr lang="en-US" sz="2200" baseline="30000" dirty="0" smtClean="0"/>
              <a:t>2</a:t>
            </a:r>
            <a:r>
              <a:rPr lang="en-US" sz="2200" dirty="0"/>
              <a:t>+ 3 for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	0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≤ x ≤ 4</a:t>
            </a:r>
            <a:endParaRPr lang="en-US" sz="2200" dirty="0"/>
          </a:p>
          <a:p>
            <a:pPr marL="793750" lvl="2" indent="-336550">
              <a:buClr>
                <a:srgbClr val="C00000"/>
              </a:buClr>
              <a:buFont typeface="+mj-lt"/>
              <a:buAutoNum type="alphaLcPeriod" startAt="2"/>
              <a:tabLst>
                <a:tab pos="2514600" algn="l"/>
              </a:tabLst>
            </a:pPr>
            <a:r>
              <a:rPr lang="en-US" sz="2200" dirty="0" smtClean="0"/>
              <a:t>Draw in </a:t>
            </a:r>
            <a:r>
              <a:rPr lang="en-US" sz="2200" dirty="0"/>
              <a:t>a chord from </a:t>
            </a:r>
            <a:r>
              <a:rPr lang="en-US" sz="2200" i="1" dirty="0"/>
              <a:t>x</a:t>
            </a:r>
            <a:r>
              <a:rPr lang="en-US" sz="2200" dirty="0"/>
              <a:t> = 0 to </a:t>
            </a:r>
            <a:r>
              <a:rPr lang="en-US" sz="2200" i="1" dirty="0"/>
              <a:t>x</a:t>
            </a:r>
            <a:r>
              <a:rPr lang="en-US" sz="2200" dirty="0"/>
              <a:t> = 1 and use it to make a trapezium under the graph.</a:t>
            </a:r>
          </a:p>
          <a:p>
            <a:pPr marL="793750" lvl="2" indent="-336550">
              <a:buClr>
                <a:srgbClr val="C00000"/>
              </a:buClr>
              <a:buFont typeface="+mj-lt"/>
              <a:buAutoNum type="alphaLcPeriod" startAt="2"/>
              <a:tabLst>
                <a:tab pos="2514600" algn="l"/>
              </a:tabLst>
            </a:pPr>
            <a:r>
              <a:rPr lang="en-US" sz="2200" dirty="0" smtClean="0"/>
              <a:t>Repeat </a:t>
            </a:r>
            <a:r>
              <a:rPr lang="en-US" sz="2200" dirty="0"/>
              <a:t>with chords from </a:t>
            </a:r>
            <a:r>
              <a:rPr lang="en-US" sz="2200" i="1" dirty="0" smtClean="0"/>
              <a:t>x</a:t>
            </a:r>
            <a:r>
              <a:rPr lang="en-US" sz="2200" dirty="0" smtClean="0"/>
              <a:t> </a:t>
            </a:r>
            <a:r>
              <a:rPr lang="en-US" sz="2200" dirty="0"/>
              <a:t>= </a:t>
            </a:r>
            <a:r>
              <a:rPr lang="en-US" sz="2200" dirty="0" smtClean="0"/>
              <a:t>1 to </a:t>
            </a:r>
            <a:r>
              <a:rPr lang="en-US" sz="2200" i="1" dirty="0" smtClean="0"/>
              <a:t>x</a:t>
            </a:r>
            <a:r>
              <a:rPr lang="en-US" sz="2200" dirty="0" smtClean="0"/>
              <a:t> </a:t>
            </a:r>
            <a:r>
              <a:rPr lang="en-US" sz="2200" dirty="0"/>
              <a:t>= </a:t>
            </a:r>
            <a:r>
              <a:rPr lang="en-US" sz="2200" dirty="0" smtClean="0"/>
              <a:t>2, </a:t>
            </a:r>
            <a:r>
              <a:rPr lang="en-US" sz="2200" i="1" dirty="0"/>
              <a:t>x </a:t>
            </a:r>
            <a:r>
              <a:rPr lang="en-US" sz="2200" dirty="0" smtClean="0"/>
              <a:t>= 2 to </a:t>
            </a:r>
            <a:r>
              <a:rPr lang="en-US" sz="2200" i="1" dirty="0"/>
              <a:t>x</a:t>
            </a:r>
            <a:r>
              <a:rPr lang="en-US" sz="2200" dirty="0" smtClean="0"/>
              <a:t> </a:t>
            </a:r>
            <a:r>
              <a:rPr lang="en-US" sz="2200" dirty="0"/>
              <a:t>= 3 and </a:t>
            </a:r>
            <a:r>
              <a:rPr lang="en-US" sz="2200" i="1" dirty="0"/>
              <a:t>x</a:t>
            </a:r>
            <a:r>
              <a:rPr lang="en-US" sz="2200" dirty="0" smtClean="0"/>
              <a:t> </a:t>
            </a:r>
            <a:r>
              <a:rPr lang="en-US" sz="2200" dirty="0"/>
              <a:t>= 3 to </a:t>
            </a:r>
            <a:r>
              <a:rPr lang="en-US" sz="2200" i="1" dirty="0"/>
              <a:t>x</a:t>
            </a:r>
            <a:r>
              <a:rPr lang="en-US" sz="2200" dirty="0" smtClean="0"/>
              <a:t> </a:t>
            </a:r>
            <a:r>
              <a:rPr lang="en-US" sz="2200" dirty="0"/>
              <a:t>= 4.</a:t>
            </a:r>
          </a:p>
          <a:p>
            <a:pPr marL="793750" lvl="2" indent="-336550">
              <a:buClr>
                <a:srgbClr val="C00000"/>
              </a:buClr>
              <a:buFont typeface="+mj-lt"/>
              <a:buAutoNum type="alphaLcPeriod" startAt="2"/>
              <a:tabLst>
                <a:tab pos="2514600" algn="l"/>
              </a:tabLst>
            </a:pPr>
            <a:r>
              <a:rPr lang="en-US" sz="2200" dirty="0" smtClean="0"/>
              <a:t>Calculate </a:t>
            </a:r>
            <a:r>
              <a:rPr lang="en-US" sz="2200" dirty="0"/>
              <a:t>the areas of your trapezia to estimate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the </a:t>
            </a:r>
            <a:r>
              <a:rPr lang="en-US" sz="2200" dirty="0"/>
              <a:t>area under the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graph </a:t>
            </a:r>
            <a:r>
              <a:rPr lang="en-US" sz="2200" dirty="0"/>
              <a:t>of </a:t>
            </a:r>
            <a:r>
              <a:rPr lang="en-US" sz="2200" i="1" dirty="0"/>
              <a:t>y</a:t>
            </a:r>
            <a:r>
              <a:rPr lang="en-US" sz="2200" dirty="0"/>
              <a:t> = </a:t>
            </a:r>
            <a:r>
              <a:rPr lang="en-US" sz="2200" dirty="0" smtClean="0"/>
              <a:t>x</a:t>
            </a:r>
            <a:r>
              <a:rPr lang="en-US" sz="2200" baseline="30000" dirty="0" smtClean="0"/>
              <a:t>2</a:t>
            </a:r>
            <a:r>
              <a:rPr lang="en-US" sz="2200" dirty="0" smtClean="0"/>
              <a:t> </a:t>
            </a:r>
            <a:r>
              <a:rPr lang="en-US" sz="2200" dirty="0"/>
              <a:t>+ 3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from </a:t>
            </a:r>
            <a:r>
              <a:rPr lang="en-US" sz="2200" i="1" dirty="0"/>
              <a:t>x</a:t>
            </a:r>
            <a:r>
              <a:rPr lang="en-US" sz="2200" dirty="0"/>
              <a:t> = 0 to </a:t>
            </a:r>
            <a:r>
              <a:rPr lang="en-US" sz="2200" i="1" dirty="0"/>
              <a:t>x</a:t>
            </a:r>
            <a:r>
              <a:rPr lang="en-US" sz="2200" dirty="0"/>
              <a:t> = 4</a:t>
            </a:r>
            <a:endParaRPr lang="en-US" sz="2200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787579" y="4289028"/>
            <a:ext cx="1688026" cy="2308324"/>
            <a:chOff x="251520" y="5068342"/>
            <a:chExt cx="1688026" cy="2308324"/>
          </a:xfrm>
        </p:grpSpPr>
        <p:sp>
          <p:nvSpPr>
            <p:cNvPr id="12" name="Rectangle 11"/>
            <p:cNvSpPr/>
            <p:nvPr/>
          </p:nvSpPr>
          <p:spPr>
            <a:xfrm flipH="1">
              <a:off x="251520" y="5068342"/>
              <a:ext cx="1688026" cy="2308324"/>
            </a:xfrm>
            <a:prstGeom prst="rect">
              <a:avLst/>
            </a:prstGeom>
            <a:solidFill>
              <a:srgbClr val="FCF0E0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Q8 </a:t>
              </a:r>
              <a:r>
                <a:rPr lang="en-US" sz="2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hint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b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7607" y="5571871"/>
              <a:ext cx="1584176" cy="17281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662755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19.5 – Non-Linear Graphs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601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9318" y="1196752"/>
            <a:ext cx="528878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8" lvl="1" indent="-344488">
              <a:buClr>
                <a:srgbClr val="C00000"/>
              </a:buClr>
              <a:buFont typeface="+mj-lt"/>
              <a:buAutoNum type="arabicPeriod" startAt="9"/>
              <a:tabLst>
                <a:tab pos="793750" algn="l"/>
                <a:tab pos="2514600" algn="l"/>
              </a:tabLst>
            </a:pPr>
            <a:r>
              <a:rPr lang="en-US" sz="2000" b="1" dirty="0" smtClean="0">
                <a:solidFill>
                  <a:srgbClr val="C00000"/>
                </a:solidFill>
              </a:rPr>
              <a:t>Reasoning </a:t>
            </a:r>
            <a:r>
              <a:rPr lang="en-US" sz="2000" b="1" dirty="0">
                <a:solidFill>
                  <a:srgbClr val="C00000"/>
                </a:solidFill>
              </a:rPr>
              <a:t>/ Communication </a:t>
            </a:r>
            <a:r>
              <a:rPr lang="en-US" sz="2000" dirty="0"/>
              <a:t>The distance-time graph shows information about a 400 m race between Amy and Clare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marL="690563" lvl="2" indent="-3460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/>
              <a:t>Describe </a:t>
            </a:r>
            <a:r>
              <a:rPr lang="en-US" sz="2000" dirty="0"/>
              <a:t>the race between Amy and Clare, </a:t>
            </a:r>
            <a:endParaRPr lang="en-US" sz="2000" dirty="0" smtClean="0"/>
          </a:p>
          <a:p>
            <a:pPr marL="690563" lvl="2" indent="-3460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/>
              <a:t>Compare Clare's </a:t>
            </a:r>
            <a:r>
              <a:rPr lang="en-US" sz="2000" dirty="0"/>
              <a:t>speeds for the first and second halves of the race, </a:t>
            </a:r>
            <a:endParaRPr lang="en-US" sz="2000" dirty="0" smtClean="0"/>
          </a:p>
          <a:p>
            <a:pPr marL="690563" lvl="2" indent="-3460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/>
              <a:t>Estimate </a:t>
            </a:r>
            <a:r>
              <a:rPr lang="en-US" sz="2000" dirty="0"/>
              <a:t>the difference in their speeds 50 seconds into the race.</a:t>
            </a:r>
            <a:endParaRPr lang="en-US" sz="2000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0548" y="2239324"/>
            <a:ext cx="3491096" cy="227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9147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19.5 – Non-Linear Graphs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601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88096" y="1268760"/>
            <a:ext cx="8460368" cy="5298974"/>
            <a:chOff x="3465597" y="1089031"/>
            <a:chExt cx="5309150" cy="5298974"/>
          </a:xfrm>
        </p:grpSpPr>
        <p:sp>
          <p:nvSpPr>
            <p:cNvPr id="8" name="Round Diagonal Corner Rectangle 7"/>
            <p:cNvSpPr/>
            <p:nvPr/>
          </p:nvSpPr>
          <p:spPr>
            <a:xfrm>
              <a:off x="3465597" y="1089031"/>
              <a:ext cx="5309150" cy="5298974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9" name="Round Diagonal Corner Rectangle 8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– Exam-Style Questions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50911" y="1666250"/>
              <a:ext cx="3423738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5951538" algn="r"/>
                </a:tabLst>
              </a:pPr>
              <a:r>
                <a:rPr lang="en-US" sz="2000" dirty="0"/>
                <a:t>The velocity-time graph describes the motion of a car. Velocity, </a:t>
              </a:r>
              <a:r>
                <a:rPr lang="en-US" sz="2000" i="1" dirty="0"/>
                <a:t>v</a:t>
              </a:r>
              <a:r>
                <a:rPr lang="en-US" sz="2000" dirty="0"/>
                <a:t>, is measured in metres per second (m/s) and time, </a:t>
              </a:r>
              <a:r>
                <a:rPr lang="en-US" sz="2000" i="1" dirty="0" smtClean="0"/>
                <a:t>t</a:t>
              </a:r>
              <a:r>
                <a:rPr lang="en-US" sz="2000" dirty="0" smtClean="0"/>
                <a:t>, </a:t>
              </a:r>
              <a:r>
                <a:rPr lang="en-US" sz="2000" dirty="0"/>
                <a:t>is measured in seconds. The car travels in a straight line.</a:t>
              </a:r>
            </a:p>
            <a:p>
              <a:pPr marL="342900" indent="-342900">
                <a:spcAft>
                  <a:spcPts val="0"/>
                </a:spcAft>
                <a:buClr>
                  <a:srgbClr val="C00000"/>
                </a:buClr>
                <a:buFont typeface="+mj-lt"/>
                <a:buAutoNum type="alphaLcPeriod"/>
                <a:tabLst>
                  <a:tab pos="5951538" algn="r"/>
                </a:tabLst>
              </a:pPr>
              <a:r>
                <a:rPr lang="en-US" sz="2000" dirty="0"/>
                <a:t>Estimate the acceleration at </a:t>
              </a:r>
              <a:r>
                <a:rPr lang="en-US" sz="2000" i="1" dirty="0" smtClean="0"/>
                <a:t>t</a:t>
              </a:r>
              <a:r>
                <a:rPr lang="en-US" sz="2000" dirty="0" smtClean="0"/>
                <a:t> </a:t>
              </a:r>
              <a:r>
                <a:rPr lang="en-US" sz="2000" dirty="0"/>
                <a:t>= 4. </a:t>
              </a:r>
              <a:r>
                <a:rPr lang="en-US" sz="2000" dirty="0" smtClean="0"/>
                <a:t>	</a:t>
              </a:r>
              <a:r>
                <a:rPr lang="en-US" sz="2000" b="1" dirty="0" smtClean="0"/>
                <a:t>(2)</a:t>
              </a:r>
              <a:endParaRPr lang="en-US" sz="2000" b="1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312" y="1196752"/>
            <a:ext cx="605168" cy="605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1936" y="1860281"/>
            <a:ext cx="2724520" cy="26488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5340" y="3429000"/>
            <a:ext cx="41666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8" indent="-344488">
              <a:spcAft>
                <a:spcPts val="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5951538" algn="r"/>
              </a:tabLst>
            </a:pPr>
            <a:r>
              <a:rPr lang="en-US" sz="2000" dirty="0"/>
              <a:t>Estimate the distance travelled between </a:t>
            </a:r>
            <a:r>
              <a:rPr lang="en-US" sz="2000" i="1" dirty="0"/>
              <a:t>t</a:t>
            </a:r>
            <a:r>
              <a:rPr lang="en-US" sz="2000" dirty="0"/>
              <a:t> = 6 and </a:t>
            </a:r>
            <a:r>
              <a:rPr lang="en-US" sz="2000" i="1" dirty="0"/>
              <a:t>t</a:t>
            </a:r>
            <a:r>
              <a:rPr lang="en-US" sz="2000" dirty="0"/>
              <a:t> = 8. </a:t>
            </a:r>
            <a:r>
              <a:rPr lang="en-US" sz="2000" dirty="0" smtClean="0"/>
              <a:t>	</a:t>
            </a:r>
            <a:r>
              <a:rPr lang="en-US" sz="2000" b="1" dirty="0" smtClean="0"/>
              <a:t>(3)</a:t>
            </a:r>
            <a:endParaRPr lang="en-US" sz="2000" b="1" dirty="0"/>
          </a:p>
          <a:p>
            <a:pPr marL="344488" indent="-344488">
              <a:spcAft>
                <a:spcPts val="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5951538" algn="r"/>
              </a:tabLst>
            </a:pPr>
            <a:r>
              <a:rPr lang="en-US" sz="2000" dirty="0"/>
              <a:t>The instantaneous acceleration at time </a:t>
            </a:r>
            <a:r>
              <a:rPr lang="en-US" sz="2000" i="1" dirty="0"/>
              <a:t>T</a:t>
            </a:r>
            <a:r>
              <a:rPr lang="en-US" sz="2000" dirty="0"/>
              <a:t> is equal to the average acceleration for the first 8 seconds. Find an estimate for the value of </a:t>
            </a:r>
            <a:r>
              <a:rPr lang="en-US" sz="2000" i="1" dirty="0"/>
              <a:t>T</a:t>
            </a:r>
            <a:r>
              <a:rPr lang="en-US" sz="2000" dirty="0"/>
              <a:t>. </a:t>
            </a:r>
            <a:r>
              <a:rPr lang="en-US" sz="2000" dirty="0" smtClean="0"/>
              <a:t>	</a:t>
            </a:r>
            <a:r>
              <a:rPr lang="en-US" sz="2000" b="1" dirty="0" smtClean="0"/>
              <a:t>(3)</a:t>
            </a:r>
            <a:endParaRPr lang="en-US" sz="2000" b="1" dirty="0"/>
          </a:p>
        </p:txBody>
      </p:sp>
      <p:sp>
        <p:nvSpPr>
          <p:cNvPr id="14" name="Rectangle 13"/>
          <p:cNvSpPr/>
          <p:nvPr/>
        </p:nvSpPr>
        <p:spPr>
          <a:xfrm flipH="1">
            <a:off x="4571997" y="4567481"/>
            <a:ext cx="4104458" cy="677108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9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Q10a </a:t>
            </a:r>
            <a:r>
              <a:rPr lang="en-US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For motion, draw a tangent to the curve.</a:t>
            </a:r>
          </a:p>
        </p:txBody>
      </p:sp>
      <p:sp>
        <p:nvSpPr>
          <p:cNvPr id="15" name="Rectangle 14"/>
          <p:cNvSpPr/>
          <p:nvPr/>
        </p:nvSpPr>
        <p:spPr>
          <a:xfrm flipH="1">
            <a:off x="4571998" y="5270431"/>
            <a:ext cx="4104457" cy="12618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9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Q10c communication hint </a:t>
            </a:r>
            <a:r>
              <a:rPr lang="en-US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Instantaneous acceleration is the acceleration at a given moment (or instant) in time.</a:t>
            </a:r>
          </a:p>
        </p:txBody>
      </p:sp>
      <p:sp>
        <p:nvSpPr>
          <p:cNvPr id="16" name="Rectangle 15"/>
          <p:cNvSpPr/>
          <p:nvPr/>
        </p:nvSpPr>
        <p:spPr>
          <a:xfrm flipH="1">
            <a:off x="323528" y="5827794"/>
            <a:ext cx="4104458" cy="677108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9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Q10c </a:t>
            </a:r>
            <a:r>
              <a:rPr lang="en-US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Calculate the average acceleration for the first 8 seconds..</a:t>
            </a:r>
          </a:p>
        </p:txBody>
      </p:sp>
    </p:spTree>
    <p:extLst>
      <p:ext uri="{BB962C8B-B14F-4D97-AF65-F5344CB8AC3E}">
        <p14:creationId xmlns:p14="http://schemas.microsoft.com/office/powerpoint/2010/main" val="1916600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3600" dirty="0" smtClean="0"/>
              <a:t>19.6 </a:t>
            </a:r>
            <a:r>
              <a:rPr lang="en-GB" sz="3600" dirty="0"/>
              <a:t>– Translating </a:t>
            </a:r>
            <a:r>
              <a:rPr lang="en-GB" sz="3600" dirty="0" smtClean="0"/>
              <a:t>Graphs </a:t>
            </a:r>
            <a:r>
              <a:rPr lang="en-GB" sz="3600" dirty="0"/>
              <a:t>of </a:t>
            </a:r>
            <a:r>
              <a:rPr lang="en-GB" sz="3600" dirty="0" smtClean="0"/>
              <a:t>Functions</a:t>
            </a:r>
            <a:endParaRPr lang="en-GB" sz="32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651030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Page 602</a:t>
            </a:r>
            <a:endParaRPr lang="en-GB" sz="13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3618846"/>
                  </p:ext>
                </p:extLst>
              </p:nvPr>
            </p:nvGraphicFramePr>
            <p:xfrm>
              <a:off x="251518" y="1268760"/>
              <a:ext cx="8568952" cy="4865815"/>
            </p:xfrm>
            <a:graphic>
              <a:graphicData uri="http://schemas.openxmlformats.org/drawingml/2006/table">
                <a:tbl>
                  <a:tblPr firstRow="1" bandRow="1">
                    <a:effectLst/>
                    <a:tableStyleId>{5940675A-B579-460E-94D1-54222C63F5DA}</a:tableStyleId>
                  </a:tblPr>
                  <a:tblGrid>
                    <a:gridCol w="2142238"/>
                    <a:gridCol w="378044"/>
                    <a:gridCol w="1584176"/>
                    <a:gridCol w="4464494"/>
                  </a:tblGrid>
                  <a:tr h="541395">
                    <a:tc gridSpan="2">
                      <a:txBody>
                        <a:bodyPr/>
                        <a:lstStyle/>
                        <a:p>
                          <a:r>
                            <a:rPr kumimoji="0" lang="en-US" sz="3200" b="1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Objectives</a:t>
                          </a:r>
                          <a:endParaRPr kumimoji="0" lang="en-US" sz="32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8BCE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8BCE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Why Learn This?</a:t>
                          </a:r>
                          <a:endParaRPr lang="en-US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</a:tr>
                  <a:tr h="1978885">
                    <a:tc gridSpan="3">
                      <a:txBody>
                        <a:bodyPr/>
                        <a:lstStyle/>
                        <a:p>
                          <a:pPr marL="342900" indent="-3429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3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Understand the relationship between translating a graph and the change in its function notation.</a:t>
                          </a:r>
                          <a:endParaRPr lang="en-US" sz="300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8BCE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Architects, designers and artists all use different types of transformations to create inspirational designs.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8BCE1"/>
                        </a:solidFill>
                      </a:tcPr>
                    </a:tc>
                  </a:tr>
                  <a:tr h="447464">
                    <a:tc>
                      <a:txBody>
                        <a:bodyPr/>
                        <a:lstStyle/>
                        <a:p>
                          <a:r>
                            <a:rPr kumimoji="0" lang="en-US" sz="2800" b="1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Fluency</a:t>
                          </a:r>
                          <a:endParaRPr kumimoji="0" lang="en-US" sz="28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8BCE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74493">
                    <a:tc gridSpan="4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250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The point (1,2) is translated by </a:t>
                          </a:r>
                          <a:r>
                            <a:rPr lang="en-US" sz="25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noBar"/>
                                  <m:ctrlPr>
                                    <a:rPr lang="en-US" sz="25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5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5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5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r>
                            <a:rPr lang="en-US" sz="250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Find the new coordinate. The point (-3, 4) is translated by </a:t>
                          </a:r>
                          <a:r>
                            <a:rPr lang="en-US" sz="25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noBar"/>
                                  <m:ctrlPr>
                                    <a:rPr lang="en-US" sz="25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5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num>
                                <m:den>
                                  <m:r>
                                    <a:rPr lang="en-US" sz="25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5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 </a:t>
                          </a:r>
                          <a:r>
                            <a:rPr lang="en-US" sz="250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Find the new coordinate.</a:t>
                          </a:r>
                          <a:endParaRPr lang="en-US" sz="2500" i="0" baseline="3000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8BCE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3618846"/>
                  </p:ext>
                </p:extLst>
              </p:nvPr>
            </p:nvGraphicFramePr>
            <p:xfrm>
              <a:off x="251518" y="1268760"/>
              <a:ext cx="8568952" cy="4865815"/>
            </p:xfrm>
            <a:graphic>
              <a:graphicData uri="http://schemas.openxmlformats.org/drawingml/2006/table">
                <a:tbl>
                  <a:tblPr firstRow="1" bandRow="1">
                    <a:effectLst/>
                    <a:tableStyleId>{5940675A-B579-460E-94D1-54222C63F5DA}</a:tableStyleId>
                  </a:tblPr>
                  <a:tblGrid>
                    <a:gridCol w="2142238"/>
                    <a:gridCol w="378044"/>
                    <a:gridCol w="1584176"/>
                    <a:gridCol w="4464494"/>
                  </a:tblGrid>
                  <a:tr h="579120">
                    <a:tc gridSpan="2">
                      <a:txBody>
                        <a:bodyPr/>
                        <a:lstStyle/>
                        <a:p>
                          <a:r>
                            <a:rPr kumimoji="0" lang="en-US" sz="3200" b="1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Objectives</a:t>
                          </a:r>
                          <a:endParaRPr kumimoji="0" lang="en-US" sz="32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8BCE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8BCE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Why Learn This?</a:t>
                          </a:r>
                          <a:endParaRPr lang="en-US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</a:tr>
                  <a:tr h="2377440">
                    <a:tc gridSpan="3">
                      <a:txBody>
                        <a:bodyPr/>
                        <a:lstStyle/>
                        <a:p>
                          <a:pPr marL="342900" indent="-3429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3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Understand the relationship between translating a graph and the change in its function notation.</a:t>
                          </a:r>
                          <a:endParaRPr lang="en-US" sz="300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8BCE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Architects, designers and artists all use different types of transformations to create inspirational designs.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8BCE1"/>
                        </a:solid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kumimoji="0" lang="en-US" sz="2800" b="1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Fluency</a:t>
                          </a:r>
                          <a:endParaRPr kumimoji="0" lang="en-US" sz="28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8BCE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1391095">
                    <a:tc grid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13" t="-256140" r="-498" b="-1008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Rectangle 4"/>
          <p:cNvSpPr/>
          <p:nvPr/>
        </p:nvSpPr>
        <p:spPr>
          <a:xfrm flipH="1">
            <a:off x="239283" y="6198462"/>
            <a:ext cx="8581188" cy="4708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6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246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246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Homework, practice and support: Higher </a:t>
            </a:r>
            <a:r>
              <a:rPr lang="en-US" sz="246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19.6</a:t>
            </a:r>
            <a:endParaRPr lang="en-US" sz="246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78917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602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9318" y="1196752"/>
            <a:ext cx="528878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5138" lvl="1" indent="-465138">
              <a:buClr>
                <a:srgbClr val="C00000"/>
              </a:buClr>
              <a:buFont typeface="+mj-lt"/>
              <a:buAutoNum type="arabicPeriod"/>
              <a:tabLst>
                <a:tab pos="793750" algn="l"/>
                <a:tab pos="2514600" algn="l"/>
              </a:tabLst>
            </a:pPr>
            <a:r>
              <a:rPr lang="en-US" sz="3200" dirty="0" smtClean="0"/>
              <a:t>f(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/>
              <a:t>) = </a:t>
            </a:r>
            <a:r>
              <a:rPr lang="en-US" sz="3200" dirty="0" smtClean="0"/>
              <a:t>3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 smtClean="0"/>
              <a:t> </a:t>
            </a:r>
            <a:r>
              <a:rPr lang="en-US" sz="3200" dirty="0"/>
              <a:t>+ 1, </a:t>
            </a:r>
            <a:r>
              <a:rPr lang="en-US" sz="3200" dirty="0" smtClean="0"/>
              <a:t>g(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 smtClean="0"/>
              <a:t>) </a:t>
            </a:r>
            <a:r>
              <a:rPr lang="en-US" sz="3200" dirty="0"/>
              <a:t>= </a:t>
            </a:r>
            <a:r>
              <a:rPr lang="en-US" sz="3200" dirty="0" smtClean="0"/>
              <a:t>2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Find </a:t>
            </a:r>
            <a:r>
              <a:rPr lang="en-US" sz="3200" dirty="0"/>
              <a:t>the values of</a:t>
            </a:r>
          </a:p>
          <a:p>
            <a:pPr marL="971550" lvl="2" indent="-514350">
              <a:buClr>
                <a:srgbClr val="C00000"/>
              </a:buClr>
              <a:buFont typeface="+mj-lt"/>
              <a:buAutoNum type="alphaLcPeriod"/>
              <a:tabLst>
                <a:tab pos="793750" algn="l"/>
                <a:tab pos="2514600" algn="l"/>
              </a:tabLst>
            </a:pPr>
            <a:r>
              <a:rPr lang="en-US" sz="3200" dirty="0" smtClean="0"/>
              <a:t>f(2</a:t>
            </a:r>
            <a:r>
              <a:rPr lang="en-US" sz="3200" dirty="0"/>
              <a:t>) </a:t>
            </a:r>
            <a:r>
              <a:rPr lang="en-US" sz="3200" dirty="0" smtClean="0"/>
              <a:t>     	</a:t>
            </a:r>
            <a:r>
              <a:rPr lang="en-US" sz="3200" dirty="0" smtClean="0">
                <a:solidFill>
                  <a:srgbClr val="C00000"/>
                </a:solidFill>
              </a:rPr>
              <a:t>b.</a:t>
            </a:r>
            <a:r>
              <a:rPr lang="en-US" sz="3200" dirty="0" smtClean="0"/>
              <a:t>  f</a:t>
            </a:r>
            <a:r>
              <a:rPr lang="en-US" sz="3200" dirty="0"/>
              <a:t>(-3) </a:t>
            </a:r>
            <a:r>
              <a:rPr lang="en-US" sz="3200" dirty="0" smtClean="0"/>
              <a:t>   </a:t>
            </a:r>
          </a:p>
          <a:p>
            <a:pPr marL="971550" lvl="2" indent="-514350">
              <a:buClr>
                <a:srgbClr val="C00000"/>
              </a:buClr>
              <a:buFont typeface="+mj-lt"/>
              <a:buAutoNum type="alphaLcPeriod" startAt="3"/>
              <a:tabLst>
                <a:tab pos="793750" algn="l"/>
                <a:tab pos="2514600" algn="l"/>
              </a:tabLst>
            </a:pPr>
            <a:r>
              <a:rPr lang="en-US" sz="3200" dirty="0" smtClean="0"/>
              <a:t>g(1) 	</a:t>
            </a:r>
            <a:r>
              <a:rPr lang="en-US" sz="3200" dirty="0" smtClean="0">
                <a:solidFill>
                  <a:srgbClr val="C00000"/>
                </a:solidFill>
              </a:rPr>
              <a:t>d.</a:t>
            </a:r>
            <a:r>
              <a:rPr lang="en-US" sz="3200" dirty="0" smtClean="0"/>
              <a:t>  </a:t>
            </a:r>
            <a:r>
              <a:rPr lang="en-US" sz="3200" dirty="0"/>
              <a:t>f(0)</a:t>
            </a:r>
          </a:p>
          <a:p>
            <a:pPr marL="465138" lvl="1" indent="-465138">
              <a:buClr>
                <a:srgbClr val="C00000"/>
              </a:buClr>
              <a:buFont typeface="+mj-lt"/>
              <a:buAutoNum type="arabicPeriod"/>
              <a:tabLst>
                <a:tab pos="793750" algn="l"/>
                <a:tab pos="2514600" algn="l"/>
              </a:tabLst>
            </a:pPr>
            <a:r>
              <a:rPr lang="en-US" sz="3200" dirty="0" smtClean="0"/>
              <a:t>g(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 smtClean="0"/>
              <a:t>) </a:t>
            </a:r>
            <a:r>
              <a:rPr lang="en-US" sz="3200" dirty="0"/>
              <a:t>= </a:t>
            </a:r>
            <a:r>
              <a:rPr lang="en-US" sz="3200" dirty="0" smtClean="0"/>
              <a:t>5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 smtClean="0"/>
              <a:t> </a:t>
            </a:r>
            <a:r>
              <a:rPr lang="en-US" sz="3200" dirty="0"/>
              <a:t>+ 2</a:t>
            </a:r>
          </a:p>
          <a:p>
            <a:pPr marL="971550" lvl="2" indent="-514350">
              <a:buClr>
                <a:srgbClr val="C00000"/>
              </a:buClr>
              <a:buFont typeface="+mj-lt"/>
              <a:buAutoNum type="alphaLcPeriod"/>
              <a:tabLst>
                <a:tab pos="793750" algn="l"/>
                <a:tab pos="2514600" algn="l"/>
              </a:tabLst>
            </a:pPr>
            <a:r>
              <a:rPr lang="en-US" sz="3200" dirty="0" smtClean="0"/>
              <a:t>Find </a:t>
            </a:r>
            <a:r>
              <a:rPr lang="en-US" sz="3200" dirty="0"/>
              <a:t>the value of </a:t>
            </a:r>
            <a:endParaRPr lang="en-US" sz="3200" dirty="0" smtClean="0"/>
          </a:p>
          <a:p>
            <a:pPr marL="1485900" lvl="3" indent="-571500">
              <a:buClr>
                <a:srgbClr val="C00000"/>
              </a:buClr>
              <a:buFont typeface="+mj-lt"/>
              <a:buAutoNum type="romanLcPeriod"/>
              <a:tabLst>
                <a:tab pos="793750" algn="l"/>
                <a:tab pos="2514600" algn="l"/>
              </a:tabLst>
            </a:pPr>
            <a:r>
              <a:rPr lang="en-US" sz="3200" dirty="0" smtClean="0"/>
              <a:t>g(3</a:t>
            </a:r>
            <a:r>
              <a:rPr lang="en-US" sz="3200" dirty="0"/>
              <a:t>) + 2 </a:t>
            </a:r>
            <a:endParaRPr lang="en-US" sz="3200" dirty="0" smtClean="0"/>
          </a:p>
          <a:p>
            <a:pPr marL="1485900" lvl="3" indent="-571500">
              <a:buClr>
                <a:srgbClr val="C00000"/>
              </a:buClr>
              <a:buFont typeface="+mj-lt"/>
              <a:buAutoNum type="romanLcPeriod"/>
              <a:tabLst>
                <a:tab pos="793750" algn="l"/>
                <a:tab pos="2514600" algn="l"/>
              </a:tabLst>
            </a:pPr>
            <a:r>
              <a:rPr lang="en-US" sz="3200" dirty="0" smtClean="0"/>
              <a:t>g(3 </a:t>
            </a:r>
            <a:r>
              <a:rPr lang="en-US" sz="3200" dirty="0"/>
              <a:t>+ </a:t>
            </a:r>
            <a:r>
              <a:rPr lang="en-US" sz="3200" dirty="0" smtClean="0"/>
              <a:t>2)</a:t>
            </a:r>
          </a:p>
          <a:p>
            <a:pPr marL="966788" lvl="2" indent="-509588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3200" dirty="0" smtClean="0"/>
              <a:t>Write </a:t>
            </a:r>
            <a:r>
              <a:rPr lang="en-US" sz="3200" dirty="0"/>
              <a:t>out in full </a:t>
            </a:r>
            <a:endParaRPr lang="en-US" sz="3200" dirty="0" smtClean="0"/>
          </a:p>
          <a:p>
            <a:pPr marL="1485900" lvl="3" indent="-571500">
              <a:buClr>
                <a:srgbClr val="C00000"/>
              </a:buClr>
              <a:buFont typeface="+mj-lt"/>
              <a:buAutoNum type="romanLcPeriod"/>
              <a:tabLst>
                <a:tab pos="2514600" algn="l"/>
              </a:tabLst>
            </a:pPr>
            <a:r>
              <a:rPr lang="en-US" sz="3200" i="1" dirty="0" smtClean="0"/>
              <a:t>y </a:t>
            </a:r>
            <a:r>
              <a:rPr lang="en-US" sz="3200" dirty="0" smtClean="0"/>
              <a:t>= g(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 smtClean="0"/>
              <a:t>) </a:t>
            </a:r>
            <a:r>
              <a:rPr lang="en-US" sz="3200" dirty="0"/>
              <a:t>+ 2 </a:t>
            </a:r>
            <a:endParaRPr lang="en-US" sz="3200" dirty="0" smtClean="0"/>
          </a:p>
          <a:p>
            <a:pPr marL="1485900" lvl="3" indent="-571500">
              <a:buClr>
                <a:srgbClr val="C00000"/>
              </a:buClr>
              <a:buFont typeface="+mj-lt"/>
              <a:buAutoNum type="romanLcPeriod"/>
              <a:tabLst>
                <a:tab pos="2514600" algn="l"/>
              </a:tabLst>
            </a:pPr>
            <a:r>
              <a:rPr lang="en-US" sz="3200" i="1" dirty="0" smtClean="0"/>
              <a:t>y</a:t>
            </a:r>
            <a:r>
              <a:rPr lang="en-US" sz="3200" dirty="0" smtClean="0"/>
              <a:t> </a:t>
            </a:r>
            <a:r>
              <a:rPr lang="en-US" sz="3200" dirty="0"/>
              <a:t>= </a:t>
            </a:r>
            <a:r>
              <a:rPr lang="en-US" sz="3200" dirty="0" smtClean="0"/>
              <a:t>g(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 smtClean="0"/>
              <a:t> </a:t>
            </a:r>
            <a:r>
              <a:rPr lang="en-US" sz="3200" dirty="0"/>
              <a:t>+ 2)</a:t>
            </a:r>
            <a:endParaRPr lang="en-US" sz="3200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3600" dirty="0" smtClean="0"/>
              <a:t>19.6 </a:t>
            </a:r>
            <a:r>
              <a:rPr lang="en-GB" sz="3600" dirty="0"/>
              <a:t>– Translating </a:t>
            </a:r>
            <a:r>
              <a:rPr lang="en-GB" sz="3600" dirty="0" smtClean="0"/>
              <a:t>Graphs </a:t>
            </a:r>
            <a:r>
              <a:rPr lang="en-GB" sz="3600" dirty="0"/>
              <a:t>of </a:t>
            </a:r>
            <a:r>
              <a:rPr lang="en-GB" sz="3600" dirty="0" smtClean="0"/>
              <a:t>Functions</a:t>
            </a:r>
            <a:endParaRPr lang="en-GB" sz="3200" b="1" dirty="0" smtClean="0"/>
          </a:p>
        </p:txBody>
      </p:sp>
      <p:sp>
        <p:nvSpPr>
          <p:cNvPr id="9" name="Flowchart: Delay 8"/>
          <p:cNvSpPr/>
          <p:nvPr/>
        </p:nvSpPr>
        <p:spPr>
          <a:xfrm flipH="1">
            <a:off x="5215019" y="1196752"/>
            <a:ext cx="365093" cy="5369378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00689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602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9317" y="1196752"/>
            <a:ext cx="830806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 indent="-514350">
              <a:buClr>
                <a:srgbClr val="C00000"/>
              </a:buClr>
              <a:buFont typeface="+mj-lt"/>
              <a:buAutoNum type="arabicPeriod" startAt="3"/>
              <a:tabLst>
                <a:tab pos="793750" algn="l"/>
                <a:tab pos="2514600" algn="l"/>
              </a:tabLst>
            </a:pPr>
            <a:r>
              <a:rPr lang="en-US" sz="3400" dirty="0"/>
              <a:t>Here is the graph </a:t>
            </a:r>
            <a:r>
              <a:rPr lang="en-US" sz="3400" dirty="0" smtClean="0"/>
              <a:t>of </a:t>
            </a:r>
            <a:br>
              <a:rPr lang="en-US" sz="3400" dirty="0" smtClean="0"/>
            </a:br>
            <a:r>
              <a:rPr lang="en-US" sz="3400" i="1" dirty="0" smtClean="0"/>
              <a:t>y</a:t>
            </a:r>
            <a:r>
              <a:rPr lang="en-US" sz="3400" dirty="0" smtClean="0"/>
              <a:t> </a:t>
            </a:r>
            <a:r>
              <a:rPr lang="en-US" sz="3400" dirty="0"/>
              <a:t>= </a:t>
            </a:r>
            <a:r>
              <a:rPr lang="en-US" sz="3400" dirty="0" smtClean="0"/>
              <a:t>sin </a:t>
            </a:r>
            <a:r>
              <a:rPr lang="en-US" sz="3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400" dirty="0"/>
              <a:t/>
            </a:r>
            <a:br>
              <a:rPr lang="en-US" sz="3400" dirty="0"/>
            </a:br>
            <a:r>
              <a:rPr lang="en-US" sz="3400" dirty="0"/>
              <a:t>Match the equations </a:t>
            </a:r>
            <a:r>
              <a:rPr lang="en-US" sz="3400" dirty="0" smtClean="0"/>
              <a:t/>
            </a:r>
            <a:br>
              <a:rPr lang="en-US" sz="3400" dirty="0" smtClean="0"/>
            </a:br>
            <a:r>
              <a:rPr lang="en-US" sz="3400" dirty="0" smtClean="0"/>
              <a:t>to these </a:t>
            </a:r>
            <a:r>
              <a:rPr lang="en-US" sz="3400" dirty="0"/>
              <a:t>graphs, </a:t>
            </a:r>
            <a:endParaRPr lang="en-US" sz="3400" dirty="0" smtClean="0"/>
          </a:p>
          <a:p>
            <a:pPr marL="971550" lvl="2" indent="-514350">
              <a:buClr>
                <a:srgbClr val="C00000"/>
              </a:buClr>
              <a:buFont typeface="+mj-lt"/>
              <a:buAutoNum type="alphaLcPeriod"/>
              <a:tabLst>
                <a:tab pos="793750" algn="l"/>
                <a:tab pos="2514600" algn="l"/>
              </a:tabLst>
            </a:pPr>
            <a:r>
              <a:rPr lang="en-US" sz="3400" i="1" dirty="0" smtClean="0"/>
              <a:t>y</a:t>
            </a:r>
            <a:r>
              <a:rPr lang="en-US" sz="3400" dirty="0" smtClean="0"/>
              <a:t> </a:t>
            </a:r>
            <a:r>
              <a:rPr lang="en-US" sz="3400" dirty="0"/>
              <a:t>= </a:t>
            </a:r>
            <a:r>
              <a:rPr lang="en-US" sz="3400" dirty="0" err="1" smtClean="0"/>
              <a:t>sin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400" dirty="0" smtClean="0"/>
              <a:t> </a:t>
            </a:r>
            <a:r>
              <a:rPr lang="en-US" sz="3400" dirty="0"/>
              <a:t>+ 0.5 </a:t>
            </a:r>
            <a:r>
              <a:rPr lang="en-US" sz="3400" dirty="0" smtClean="0"/>
              <a:t>	   </a:t>
            </a:r>
          </a:p>
          <a:p>
            <a:pPr marL="971550" lvl="2" indent="-514350">
              <a:buClr>
                <a:srgbClr val="C00000"/>
              </a:buClr>
              <a:buFont typeface="+mj-lt"/>
              <a:buAutoNum type="alphaLcPeriod"/>
              <a:tabLst>
                <a:tab pos="793750" algn="l"/>
                <a:tab pos="2514600" algn="l"/>
              </a:tabLst>
            </a:pPr>
            <a:r>
              <a:rPr lang="en-US" sz="3400" i="1" dirty="0" smtClean="0"/>
              <a:t>y</a:t>
            </a:r>
            <a:r>
              <a:rPr lang="en-US" sz="3400" dirty="0" smtClean="0"/>
              <a:t> </a:t>
            </a:r>
            <a:r>
              <a:rPr lang="en-US" sz="3400" dirty="0"/>
              <a:t>= </a:t>
            </a:r>
            <a:r>
              <a:rPr lang="en-US" sz="3400" dirty="0" smtClean="0"/>
              <a:t>sin(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400" dirty="0" smtClean="0"/>
              <a:t> </a:t>
            </a:r>
            <a:r>
              <a:rPr lang="en-US" sz="3400" dirty="0"/>
              <a:t>+ 30)</a:t>
            </a:r>
            <a:endParaRPr lang="en-US" sz="3400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19.6 </a:t>
            </a:r>
            <a:r>
              <a:rPr lang="en-GB" sz="3600" dirty="0"/>
              <a:t>– Translating </a:t>
            </a:r>
            <a:r>
              <a:rPr lang="en-GB" sz="3600" dirty="0" smtClean="0"/>
              <a:t>Graphs </a:t>
            </a:r>
            <a:r>
              <a:rPr lang="en-GB" sz="3600" dirty="0"/>
              <a:t>of </a:t>
            </a:r>
            <a:r>
              <a:rPr lang="en-GB" sz="3600" dirty="0" smtClean="0"/>
              <a:t>Functions</a:t>
            </a:r>
            <a:endParaRPr lang="en-GB" sz="32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0542" y="1196752"/>
            <a:ext cx="3594759" cy="20063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4412149"/>
            <a:ext cx="8324561" cy="2185203"/>
          </a:xfrm>
          <a:prstGeom prst="rect">
            <a:avLst/>
          </a:prstGeom>
        </p:spPr>
      </p:pic>
      <p:sp>
        <p:nvSpPr>
          <p:cNvPr id="9" name="Flowchart: Delay 8"/>
          <p:cNvSpPr/>
          <p:nvPr/>
        </p:nvSpPr>
        <p:spPr>
          <a:xfrm flipH="1">
            <a:off x="8527387" y="1196752"/>
            <a:ext cx="365093" cy="5477303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10424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602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9317" y="1196752"/>
            <a:ext cx="528878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5138" lvl="1" indent="-465138">
              <a:buClr>
                <a:srgbClr val="C00000"/>
              </a:buClr>
              <a:buFont typeface="+mj-lt"/>
              <a:buAutoNum type="arabicPeriod" startAt="4"/>
              <a:tabLst>
                <a:tab pos="793750" algn="l"/>
                <a:tab pos="2514600" algn="l"/>
              </a:tabLst>
            </a:pPr>
            <a:r>
              <a:rPr lang="en-US" sz="2200" b="1" dirty="0">
                <a:solidFill>
                  <a:srgbClr val="C00000"/>
                </a:solidFill>
              </a:rPr>
              <a:t>Communication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/>
              <a:t>Draw a coordinate grid with -5 to +5 on the </a:t>
            </a:r>
            <a:r>
              <a:rPr lang="en-US" sz="2200" i="1" dirty="0" smtClean="0"/>
              <a:t>x</a:t>
            </a:r>
            <a:r>
              <a:rPr lang="en-US" sz="2200" dirty="0" smtClean="0"/>
              <a:t>-axis </a:t>
            </a:r>
            <a:r>
              <a:rPr lang="en-US" sz="2200" dirty="0"/>
              <a:t>and with-10 to +30 on the </a:t>
            </a:r>
            <a:r>
              <a:rPr lang="en-US" sz="2200" i="1" dirty="0" smtClean="0"/>
              <a:t>y</a:t>
            </a:r>
            <a:r>
              <a:rPr lang="en-US" sz="2200" dirty="0" smtClean="0"/>
              <a:t>-axis</a:t>
            </a:r>
            <a:r>
              <a:rPr lang="en-US" sz="2200" dirty="0"/>
              <a:t>. </a:t>
            </a:r>
            <a:endParaRPr lang="en-US" sz="2200" dirty="0" smtClean="0"/>
          </a:p>
          <a:p>
            <a:pPr marL="922338" lvl="2" indent="-465138">
              <a:buClr>
                <a:srgbClr val="C00000"/>
              </a:buClr>
              <a:buFont typeface="+mj-lt"/>
              <a:buAutoNum type="alphaLcPeriod"/>
              <a:tabLst>
                <a:tab pos="793750" algn="l"/>
                <a:tab pos="2514600" algn="l"/>
              </a:tabLst>
            </a:pPr>
            <a:r>
              <a:rPr lang="en-US" sz="2200" dirty="0" smtClean="0"/>
              <a:t>On </a:t>
            </a:r>
            <a:r>
              <a:rPr lang="en-US" sz="2200" dirty="0"/>
              <a:t>the same set of axes d raw the graphs of</a:t>
            </a:r>
          </a:p>
          <a:p>
            <a:pPr marL="1311275" lvl="3" indent="-396875">
              <a:buClr>
                <a:srgbClr val="C00000"/>
              </a:buClr>
              <a:buFont typeface="+mj-lt"/>
              <a:buAutoNum type="romanLcPeriod"/>
              <a:tabLst>
                <a:tab pos="793750" algn="l"/>
                <a:tab pos="2514600" algn="l"/>
              </a:tabLst>
            </a:pPr>
            <a:r>
              <a:rPr lang="en-US" sz="2200" i="1" dirty="0" smtClean="0"/>
              <a:t>y</a:t>
            </a:r>
            <a:r>
              <a:rPr lang="en-US" sz="2200" dirty="0" smtClean="0"/>
              <a:t> </a:t>
            </a:r>
            <a:r>
              <a:rPr lang="en-US" sz="2200" dirty="0"/>
              <a:t>= </a:t>
            </a:r>
            <a:r>
              <a:rPr lang="en-US" sz="2200" dirty="0" smtClean="0"/>
              <a:t>f(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200" dirty="0" smtClean="0"/>
              <a:t>) </a:t>
            </a:r>
            <a:r>
              <a:rPr lang="en-US" sz="2200" dirty="0"/>
              <a:t>=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200" baseline="30000" dirty="0" smtClean="0"/>
              <a:t>2</a:t>
            </a:r>
          </a:p>
          <a:p>
            <a:pPr marL="1311275" lvl="3" indent="-396875">
              <a:buClr>
                <a:srgbClr val="C00000"/>
              </a:buClr>
              <a:buFont typeface="+mj-lt"/>
              <a:buAutoNum type="romanLcPeriod"/>
              <a:tabLst>
                <a:tab pos="793750" algn="l"/>
                <a:tab pos="2514600" algn="l"/>
              </a:tabLst>
            </a:pPr>
            <a:r>
              <a:rPr lang="en-US" sz="2200" i="1" dirty="0" smtClean="0"/>
              <a:t>y</a:t>
            </a:r>
            <a:r>
              <a:rPr lang="en-US" sz="2200" dirty="0" smtClean="0"/>
              <a:t> </a:t>
            </a:r>
            <a:r>
              <a:rPr lang="en-US" sz="2200" dirty="0"/>
              <a:t>= </a:t>
            </a:r>
            <a:r>
              <a:rPr lang="en-US" sz="2200" dirty="0" smtClean="0"/>
              <a:t>f(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200" dirty="0" smtClean="0"/>
              <a:t>) - 5 </a:t>
            </a:r>
            <a:r>
              <a:rPr lang="en-US" sz="2200" dirty="0"/>
              <a:t>=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200" baseline="30000" dirty="0" smtClean="0"/>
              <a:t>2 </a:t>
            </a:r>
            <a:r>
              <a:rPr lang="en-US" sz="2200" dirty="0" smtClean="0"/>
              <a:t>– 5</a:t>
            </a:r>
          </a:p>
          <a:p>
            <a:pPr marL="1311275" lvl="3" indent="-396875">
              <a:buClr>
                <a:srgbClr val="C00000"/>
              </a:buClr>
              <a:buFont typeface="+mj-lt"/>
              <a:buAutoNum type="romanLcPeriod"/>
              <a:tabLst>
                <a:tab pos="793750" algn="l"/>
                <a:tab pos="2514600" algn="l"/>
              </a:tabLst>
            </a:pPr>
            <a:r>
              <a:rPr lang="en-US" sz="2200" i="1" dirty="0" smtClean="0"/>
              <a:t>y</a:t>
            </a:r>
            <a:r>
              <a:rPr lang="en-US" sz="2200" dirty="0" smtClean="0"/>
              <a:t> </a:t>
            </a:r>
            <a:r>
              <a:rPr lang="en-US" sz="2200" dirty="0"/>
              <a:t>= </a:t>
            </a:r>
            <a:r>
              <a:rPr lang="en-US" sz="2200" dirty="0" smtClean="0"/>
              <a:t>f(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200" dirty="0" smtClean="0"/>
              <a:t>+ 1) </a:t>
            </a:r>
            <a:r>
              <a:rPr lang="en-US" sz="2200" dirty="0"/>
              <a:t>= </a:t>
            </a:r>
            <a:r>
              <a:rPr lang="en-US" sz="2200" dirty="0" smtClean="0"/>
              <a:t>(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200" dirty="0" smtClean="0"/>
              <a:t> </a:t>
            </a:r>
            <a:r>
              <a:rPr lang="en-US" sz="2200" dirty="0"/>
              <a:t>+</a:t>
            </a:r>
            <a:r>
              <a:rPr lang="en-US" sz="2200" dirty="0" smtClean="0"/>
              <a:t>1)</a:t>
            </a:r>
            <a:r>
              <a:rPr lang="en-US" sz="2200" baseline="30000" dirty="0" smtClean="0"/>
              <a:t>2</a:t>
            </a:r>
            <a:endParaRPr lang="en-US" sz="2200" dirty="0"/>
          </a:p>
          <a:p>
            <a:pPr marL="922338" lvl="2" indent="-465138">
              <a:buClr>
                <a:srgbClr val="C00000"/>
              </a:buClr>
              <a:buFont typeface="+mj-lt"/>
              <a:buAutoNum type="alphaLcPeriod"/>
              <a:tabLst>
                <a:tab pos="793750" algn="l"/>
                <a:tab pos="2514600" algn="l"/>
              </a:tabLst>
            </a:pPr>
            <a:r>
              <a:rPr lang="en-US" sz="2200" dirty="0" smtClean="0"/>
              <a:t>The </a:t>
            </a:r>
            <a:r>
              <a:rPr lang="en-US" sz="2200" dirty="0"/>
              <a:t>minimum point of </a:t>
            </a:r>
            <a:r>
              <a:rPr lang="en-US" sz="2200" i="1" dirty="0"/>
              <a:t>y</a:t>
            </a:r>
            <a:r>
              <a:rPr lang="en-US" sz="2200" dirty="0"/>
              <a:t> = </a:t>
            </a:r>
            <a:r>
              <a:rPr lang="en-US" sz="2200" dirty="0" smtClean="0"/>
              <a:t>f(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200" dirty="0" smtClean="0"/>
              <a:t>) </a:t>
            </a:r>
            <a:r>
              <a:rPr lang="en-US" sz="2200" dirty="0"/>
              <a:t>is (0</a:t>
            </a:r>
            <a:r>
              <a:rPr lang="en-US" sz="2200" dirty="0" smtClean="0"/>
              <a:t>, 0). Write </a:t>
            </a:r>
            <a:r>
              <a:rPr lang="en-US" sz="2200" dirty="0"/>
              <a:t>the coordinates of the minimum point of</a:t>
            </a:r>
          </a:p>
          <a:p>
            <a:pPr marL="1311275" lvl="3" indent="-396875">
              <a:buClr>
                <a:srgbClr val="C00000"/>
              </a:buClr>
              <a:buFont typeface="+mj-lt"/>
              <a:buAutoNum type="romanLcPeriod"/>
              <a:tabLst>
                <a:tab pos="793750" algn="l"/>
                <a:tab pos="2514600" algn="l"/>
              </a:tabLst>
            </a:pPr>
            <a:r>
              <a:rPr lang="en-US" sz="2200" i="1" dirty="0" smtClean="0"/>
              <a:t>y</a:t>
            </a:r>
            <a:r>
              <a:rPr lang="en-US" sz="2200" dirty="0" smtClean="0"/>
              <a:t> </a:t>
            </a:r>
            <a:r>
              <a:rPr lang="en-US" sz="2200" dirty="0"/>
              <a:t>- </a:t>
            </a:r>
            <a:r>
              <a:rPr lang="en-US" sz="2200" dirty="0" smtClean="0"/>
              <a:t>f(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200" dirty="0" smtClean="0"/>
              <a:t>) - </a:t>
            </a:r>
            <a:r>
              <a:rPr lang="en-US" sz="2200" dirty="0"/>
              <a:t>5 </a:t>
            </a:r>
            <a:r>
              <a:rPr lang="en-US" sz="2200" dirty="0" smtClean="0"/>
              <a:t>	  </a:t>
            </a:r>
            <a:r>
              <a:rPr lang="en-US" sz="2200" dirty="0" smtClean="0">
                <a:solidFill>
                  <a:srgbClr val="C00000"/>
                </a:solidFill>
              </a:rPr>
              <a:t>ii.</a:t>
            </a:r>
            <a:r>
              <a:rPr lang="en-US" sz="2200" dirty="0" smtClean="0"/>
              <a:t> </a:t>
            </a:r>
            <a:r>
              <a:rPr lang="en-US" sz="2200" i="1" dirty="0"/>
              <a:t>y</a:t>
            </a:r>
            <a:r>
              <a:rPr lang="en-US" sz="2200" dirty="0"/>
              <a:t> = </a:t>
            </a:r>
            <a:r>
              <a:rPr lang="en-US" sz="2200" dirty="0" smtClean="0"/>
              <a:t>f(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200" dirty="0" smtClean="0"/>
              <a:t> </a:t>
            </a:r>
            <a:r>
              <a:rPr lang="en-US" sz="2200" dirty="0"/>
              <a:t>+ 1)</a:t>
            </a:r>
          </a:p>
          <a:p>
            <a:pPr marL="922338" lvl="2" indent="-465138">
              <a:buClr>
                <a:srgbClr val="C00000"/>
              </a:buClr>
              <a:buFont typeface="+mj-lt"/>
              <a:buAutoNum type="alphaLcPeriod"/>
              <a:tabLst>
                <a:tab pos="793750" algn="l"/>
                <a:tab pos="2514600" algn="l"/>
              </a:tabLst>
            </a:pPr>
            <a:r>
              <a:rPr lang="en-US" sz="2200" dirty="0" smtClean="0"/>
              <a:t>Describe </a:t>
            </a:r>
            <a:r>
              <a:rPr lang="en-US" sz="2200" dirty="0"/>
              <a:t>the transformation that maps the graph of </a:t>
            </a:r>
            <a:r>
              <a:rPr lang="en-US" sz="2200" i="1" dirty="0"/>
              <a:t>y</a:t>
            </a:r>
            <a:r>
              <a:rPr lang="en-US" sz="2200" dirty="0"/>
              <a:t> = </a:t>
            </a:r>
            <a:r>
              <a:rPr lang="en-US" sz="2200" dirty="0" smtClean="0"/>
              <a:t>f(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200" dirty="0" smtClean="0"/>
              <a:t>) </a:t>
            </a:r>
            <a:r>
              <a:rPr lang="en-US" sz="2200" dirty="0"/>
              <a:t>onto the graph of </a:t>
            </a:r>
            <a:endParaRPr lang="en-US" sz="2200" dirty="0" smtClean="0"/>
          </a:p>
          <a:p>
            <a:pPr marL="1311275" lvl="3" indent="-396875">
              <a:buClr>
                <a:srgbClr val="C00000"/>
              </a:buClr>
              <a:buFont typeface="+mj-lt"/>
              <a:buAutoNum type="romanLcPeriod"/>
              <a:tabLst>
                <a:tab pos="793750" algn="l"/>
                <a:tab pos="2514600" algn="l"/>
              </a:tabLst>
            </a:pPr>
            <a:r>
              <a:rPr lang="en-US" sz="2200" i="1" dirty="0" smtClean="0"/>
              <a:t>y</a:t>
            </a:r>
            <a:r>
              <a:rPr lang="en-US" sz="2200" dirty="0" smtClean="0"/>
              <a:t> </a:t>
            </a:r>
            <a:r>
              <a:rPr lang="en-US" sz="2200" dirty="0"/>
              <a:t>= </a:t>
            </a:r>
            <a:r>
              <a:rPr lang="en-US" sz="2200" dirty="0" smtClean="0"/>
              <a:t>f(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200" dirty="0" smtClean="0"/>
              <a:t>) - 5    </a:t>
            </a:r>
            <a:r>
              <a:rPr lang="en-US" sz="2200" dirty="0" smtClean="0">
                <a:solidFill>
                  <a:srgbClr val="C00000"/>
                </a:solidFill>
              </a:rPr>
              <a:t>ii.</a:t>
            </a:r>
            <a:r>
              <a:rPr lang="en-US" sz="2200" dirty="0" smtClean="0"/>
              <a:t> </a:t>
            </a:r>
            <a:r>
              <a:rPr lang="en-US" sz="2200" i="1" dirty="0" smtClean="0"/>
              <a:t>y </a:t>
            </a:r>
            <a:r>
              <a:rPr lang="en-US" sz="2200" dirty="0" smtClean="0"/>
              <a:t>- f(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200" dirty="0" smtClean="0"/>
              <a:t>+ 1)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19.6 </a:t>
            </a:r>
            <a:r>
              <a:rPr lang="en-GB" sz="3600" dirty="0"/>
              <a:t>– Translating </a:t>
            </a:r>
            <a:r>
              <a:rPr lang="en-GB" sz="3600" dirty="0" smtClean="0"/>
              <a:t>Graphs </a:t>
            </a:r>
            <a:r>
              <a:rPr lang="en-GB" sz="3600" dirty="0"/>
              <a:t>of </a:t>
            </a:r>
            <a:r>
              <a:rPr lang="en-GB" sz="3600" dirty="0" smtClean="0"/>
              <a:t>Functions</a:t>
            </a:r>
            <a:endParaRPr lang="en-GB" sz="3200" b="1" dirty="0" smtClean="0"/>
          </a:p>
        </p:txBody>
      </p:sp>
      <p:sp>
        <p:nvSpPr>
          <p:cNvPr id="10" name="Rectangle 9"/>
          <p:cNvSpPr/>
          <p:nvPr/>
        </p:nvSpPr>
        <p:spPr>
          <a:xfrm flipH="1">
            <a:off x="5580112" y="5877272"/>
            <a:ext cx="3214951" cy="70788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Q4a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Create a table of values for each graph.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90333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19 </a:t>
            </a:r>
            <a:r>
              <a:rPr lang="en-GB" sz="4000" dirty="0"/>
              <a:t>– </a:t>
            </a:r>
            <a:r>
              <a:rPr lang="en-GB" sz="4000" dirty="0" smtClean="0"/>
              <a:t>Prior Knowledge Check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587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4"/>
              <a:tabLst>
                <a:tab pos="914400" algn="l"/>
                <a:tab pos="2514600" algn="l"/>
              </a:tabLst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Water is poured into each container at a steady rate. The graphs show how the depth of water changes. Match each graph to a container.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38" y="3739643"/>
            <a:ext cx="4418349" cy="287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7862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603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1" y="2708920"/>
            <a:ext cx="47525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5138" lvl="1" indent="-465138">
              <a:buClr>
                <a:srgbClr val="C00000"/>
              </a:buClr>
              <a:buFont typeface="+mj-lt"/>
              <a:buAutoNum type="arabicPeriod" startAt="5"/>
              <a:tabLst>
                <a:tab pos="793750" algn="l"/>
                <a:tab pos="2514600" algn="l"/>
              </a:tabLst>
            </a:pPr>
            <a:r>
              <a:rPr lang="en-US" sz="2400" dirty="0" smtClean="0"/>
              <a:t>Here is the graph of </a:t>
            </a:r>
            <a:r>
              <a:rPr lang="en-US" sz="2400" i="1" dirty="0" smtClean="0"/>
              <a:t>y</a:t>
            </a:r>
            <a:r>
              <a:rPr lang="en-US" sz="2400" dirty="0" smtClean="0"/>
              <a:t> = f(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 smtClean="0"/>
              <a:t>) 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Copy the axes and sketch the graphs of </a:t>
            </a:r>
          </a:p>
          <a:p>
            <a:pPr marL="922338" lvl="2" indent="-465138">
              <a:buClr>
                <a:srgbClr val="C00000"/>
              </a:buClr>
              <a:buFont typeface="+mj-lt"/>
              <a:buAutoNum type="alphaLcPeriod"/>
              <a:tabLst>
                <a:tab pos="793750" algn="l"/>
                <a:tab pos="2514600" algn="l"/>
              </a:tabLst>
            </a:pPr>
            <a:r>
              <a:rPr lang="en-US" sz="2400" i="1" dirty="0" smtClean="0"/>
              <a:t>y</a:t>
            </a:r>
            <a:r>
              <a:rPr lang="en-US" sz="2400" dirty="0" smtClean="0"/>
              <a:t> = f(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 smtClean="0"/>
              <a:t>) +1 	</a:t>
            </a:r>
            <a:r>
              <a:rPr lang="en-US" sz="2400" dirty="0" smtClean="0">
                <a:solidFill>
                  <a:srgbClr val="C00000"/>
                </a:solidFill>
              </a:rPr>
              <a:t>b.</a:t>
            </a:r>
            <a:r>
              <a:rPr lang="en-US" sz="2400" dirty="0" smtClean="0"/>
              <a:t> </a:t>
            </a:r>
            <a:r>
              <a:rPr lang="en-US" sz="2400" i="1" dirty="0" smtClean="0"/>
              <a:t>y</a:t>
            </a:r>
            <a:r>
              <a:rPr lang="en-US" sz="2400" dirty="0" smtClean="0"/>
              <a:t> = f(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 smtClean="0"/>
              <a:t>) - 2 </a:t>
            </a:r>
          </a:p>
          <a:p>
            <a:pPr marL="922338" lvl="2" indent="-465138">
              <a:buClr>
                <a:srgbClr val="C00000"/>
              </a:buClr>
              <a:buFont typeface="+mj-lt"/>
              <a:buAutoNum type="alphaLcPeriod" startAt="3"/>
              <a:tabLst>
                <a:tab pos="793750" algn="l"/>
                <a:tab pos="2514600" algn="l"/>
              </a:tabLst>
            </a:pPr>
            <a:r>
              <a:rPr lang="en-US" sz="2400" i="1" dirty="0" smtClean="0"/>
              <a:t>y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 smtClean="0"/>
              <a:t>f(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 smtClean="0"/>
              <a:t> </a:t>
            </a:r>
            <a:r>
              <a:rPr lang="en-US" sz="2400" dirty="0"/>
              <a:t>+ 1)</a:t>
            </a:r>
            <a:endParaRPr lang="en-US" sz="2400" dirty="0" smtClean="0"/>
          </a:p>
          <a:p>
            <a:pPr marL="922338" lvl="2" indent="-465138">
              <a:buClr>
                <a:srgbClr val="C00000"/>
              </a:buClr>
              <a:buFont typeface="+mj-lt"/>
              <a:buAutoNum type="alphaLcPeriod" startAt="3"/>
              <a:tabLst>
                <a:tab pos="793750" algn="l"/>
                <a:tab pos="2514600" algn="l"/>
              </a:tabLst>
            </a:pPr>
            <a:r>
              <a:rPr lang="en-US" sz="2400" i="1" dirty="0" smtClean="0"/>
              <a:t>y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 smtClean="0"/>
              <a:t>f(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 smtClean="0"/>
              <a:t>- </a:t>
            </a:r>
            <a:r>
              <a:rPr lang="en-US" sz="2400" dirty="0"/>
              <a:t>4)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19.6 </a:t>
            </a:r>
            <a:r>
              <a:rPr lang="en-GB" sz="3600" dirty="0"/>
              <a:t>– Translating </a:t>
            </a:r>
            <a:r>
              <a:rPr lang="en-GB" sz="3600" dirty="0" smtClean="0"/>
              <a:t>Graphs </a:t>
            </a:r>
            <a:r>
              <a:rPr lang="en-GB" sz="3600" dirty="0"/>
              <a:t>of </a:t>
            </a:r>
            <a:r>
              <a:rPr lang="en-GB" sz="3600" dirty="0" smtClean="0"/>
              <a:t>Functions</a:t>
            </a:r>
            <a:endParaRPr lang="en-GB" sz="3200" b="1" dirty="0" smtClean="0"/>
          </a:p>
        </p:txBody>
      </p:sp>
      <p:sp>
        <p:nvSpPr>
          <p:cNvPr id="10" name="Rectangle 9"/>
          <p:cNvSpPr/>
          <p:nvPr/>
        </p:nvSpPr>
        <p:spPr>
          <a:xfrm flipH="1">
            <a:off x="264221" y="5489356"/>
            <a:ext cx="4739827" cy="110799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Q5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Label the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coordinates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turning point and the </a:t>
            </a:r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-intercept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each of your sketch graphs.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64222" y="1240800"/>
            <a:ext cx="8556250" cy="1396112"/>
            <a:chOff x="137456" y="6494199"/>
            <a:chExt cx="8556250" cy="13961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 flipH="1">
                  <a:off x="137456" y="6673055"/>
                  <a:ext cx="8556250" cy="1217256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solidFill>
                    <a:srgbClr val="002060"/>
                  </a:solidFill>
                </a:ln>
                <a:effectLst>
                  <a:outerShdw blurRad="1651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tIns="274320" rtlCol="0" anchor="t" anchorCtr="0">
                  <a:spAutoFit/>
                </a:bodyPr>
                <a:lstStyle/>
                <a:p>
                  <a:pPr>
                    <a:spcAft>
                      <a:spcPts val="1200"/>
                    </a:spcAft>
                  </a:pPr>
                  <a:r>
                    <a:rPr lang="en-US" sz="205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The graph of y = f(</a:t>
                  </a:r>
                  <a:r>
                    <a:rPr lang="en-US" sz="2050" i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sz="205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 is transformed into the graph of </a:t>
                  </a:r>
                  <a:r>
                    <a:rPr lang="en-US" sz="2050" i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</a:t>
                  </a:r>
                  <a:r>
                    <a:rPr lang="en-US" sz="205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= </a:t>
                  </a:r>
                  <a:r>
                    <a:rPr lang="en-US" sz="205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f(</a:t>
                  </a:r>
                  <a:r>
                    <a:rPr lang="en-US" sz="2050" i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sz="205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 </a:t>
                  </a:r>
                  <a:r>
                    <a:rPr lang="en-US" sz="205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+ a by (</a:t>
                  </a:r>
                  <a14:m>
                    <m:oMath xmlns:m="http://schemas.openxmlformats.org/officeDocument/2006/math">
                      <m:f>
                        <m:fPr>
                          <m:type m:val="noBar"/>
                          <m:ctrlPr>
                            <a:rPr lang="en-US" sz="20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5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5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a</m:t>
                          </m:r>
                        </m:den>
                      </m:f>
                    </m:oMath>
                  </a14:m>
                  <a:r>
                    <a:rPr lang="en-US" sz="205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</a:p>
                <a:p>
                  <a:r>
                    <a:rPr lang="en-US" sz="205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The graph of y = </a:t>
                  </a:r>
                  <a:r>
                    <a:rPr lang="en-US" sz="205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f(</a:t>
                  </a:r>
                  <a:r>
                    <a:rPr lang="en-US" sz="2050" i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sz="205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 </a:t>
                  </a:r>
                  <a:r>
                    <a:rPr lang="en-US" sz="205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is transformed into the graph of y = f(x + a) by (</a:t>
                  </a:r>
                  <a14:m>
                    <m:oMath xmlns:m="http://schemas.openxmlformats.org/officeDocument/2006/math">
                      <m:f>
                        <m:fPr>
                          <m:type m:val="noBar"/>
                          <m:ctrlPr>
                            <a:rPr lang="en-US" sz="20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5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5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a</m:t>
                          </m:r>
                        </m:num>
                        <m:den>
                          <m:r>
                            <a:rPr lang="en-US" sz="205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den>
                      </m:f>
                    </m:oMath>
                  </a14:m>
                  <a:r>
                    <a:rPr lang="en-US" sz="205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37456" y="6673055"/>
                  <a:ext cx="8556250" cy="121725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>
                  <a:solidFill>
                    <a:srgbClr val="002060"/>
                  </a:solidFill>
                </a:ln>
                <a:effectLst>
                  <a:outerShdw blurRad="1651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Pentagon 8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3130" y="2728319"/>
            <a:ext cx="3707342" cy="38797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1196752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833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603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19.6 </a:t>
            </a:r>
            <a:r>
              <a:rPr lang="en-GB" sz="3600" dirty="0"/>
              <a:t>– Translating </a:t>
            </a:r>
            <a:r>
              <a:rPr lang="en-GB" sz="3600" dirty="0" smtClean="0"/>
              <a:t>Graphs </a:t>
            </a:r>
            <a:r>
              <a:rPr lang="en-GB" sz="3600" dirty="0"/>
              <a:t>of </a:t>
            </a:r>
            <a:r>
              <a:rPr lang="en-GB" sz="3600" dirty="0" smtClean="0"/>
              <a:t>Functions</a:t>
            </a:r>
            <a:endParaRPr lang="en-GB" sz="3200" b="1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251520" y="1246949"/>
            <a:ext cx="8538434" cy="5350403"/>
            <a:chOff x="3522387" y="1017023"/>
            <a:chExt cx="5315462" cy="5350403"/>
          </a:xfrm>
        </p:grpSpPr>
        <p:sp>
          <p:nvSpPr>
            <p:cNvPr id="12" name="Round Diagonal Corner Rectangle 11"/>
            <p:cNvSpPr/>
            <p:nvPr/>
          </p:nvSpPr>
          <p:spPr>
            <a:xfrm>
              <a:off x="3522387" y="1035101"/>
              <a:ext cx="5295945" cy="5332325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 Diagonal Corner Rectangle 12"/>
            <p:cNvSpPr/>
            <p:nvPr/>
          </p:nvSpPr>
          <p:spPr>
            <a:xfrm>
              <a:off x="3528700" y="1017023"/>
              <a:ext cx="5309149" cy="428544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Example 5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3569642" y="1449070"/>
                  <a:ext cx="5197551" cy="418473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600" dirty="0" smtClean="0"/>
                    <a:t>Graph A is a translation of the graph of </a:t>
                  </a:r>
                  <a:r>
                    <a:rPr lang="en-US" sz="2600" i="1" dirty="0" smtClean="0"/>
                    <a:t>y</a:t>
                  </a:r>
                  <a:r>
                    <a:rPr lang="en-US" sz="2600" dirty="0" smtClean="0"/>
                    <a:t> = f(</a:t>
                  </a:r>
                  <a:r>
                    <a:rPr lang="en-US" sz="26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sz="2600" dirty="0" smtClean="0"/>
                    <a:t>).</a:t>
                  </a: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600" dirty="0" smtClean="0"/>
                    <a:t>Write the equation of graph A. </a:t>
                  </a:r>
                  <a:r>
                    <a:rPr lang="en-US" sz="2600" b="1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/>
                  </a:r>
                  <a:br>
                    <a:rPr lang="en-US" sz="2600" b="1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</a:br>
                  <a:endParaRPr lang="en-US" sz="2600" b="1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endParaRP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600" b="1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/>
                  </a:r>
                  <a:br>
                    <a:rPr lang="en-US" sz="2600" b="1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</a:br>
                  <a:r>
                    <a:rPr lang="en-US" sz="2600" b="1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/>
                  </a:r>
                  <a:br>
                    <a:rPr lang="en-US" sz="2600" b="1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</a:br>
                  <a:r>
                    <a:rPr lang="en-US" sz="2600" b="1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/>
                  </a:r>
                  <a:br>
                    <a:rPr lang="en-US" sz="2600" b="1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</a:br>
                  <a:r>
                    <a:rPr lang="en-US" sz="2600" b="1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/>
                  </a:r>
                  <a:br>
                    <a:rPr lang="en-US" sz="2600" b="1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</a:br>
                  <a:r>
                    <a:rPr lang="en-US" sz="2600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/>
                  </a:r>
                  <a:br>
                    <a:rPr lang="en-US" sz="2600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</a:br>
                  <a:r>
                    <a:rPr lang="en-US" sz="2600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>The graph </a:t>
                  </a:r>
                  <a:r>
                    <a:rPr lang="en-US" sz="2600" dirty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>of y = f(x) </a:t>
                  </a:r>
                  <a:r>
                    <a:rPr lang="en-US" sz="2600" dirty="0" smtClean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>has been translated </a:t>
                  </a:r>
                  <a:r>
                    <a:rPr lang="en-US" sz="2600" dirty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>by (</a:t>
                  </a:r>
                  <a14:m>
                    <m:oMath xmlns:m="http://schemas.openxmlformats.org/officeDocument/2006/math">
                      <m:f>
                        <m:fPr>
                          <m:type m:val="noBar"/>
                          <m:ctrlPr>
                            <a:rPr lang="en-US" sz="2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6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a14:m>
                  <a:r>
                    <a:rPr lang="en-US" sz="2600" dirty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>)</a:t>
                  </a: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600" dirty="0" smtClean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The equation of graph A is y = f(</a:t>
                  </a:r>
                  <a:r>
                    <a:rPr lang="en-US" sz="2600" i="1" dirty="0" smtClean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</a:t>
                  </a:r>
                  <a:r>
                    <a:rPr lang="en-US" sz="2600" dirty="0" smtClean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 + 2</a:t>
                  </a:r>
                  <a:endParaRPr lang="en-US" sz="2600" dirty="0">
                    <a:solidFill>
                      <a:srgbClr val="0070C0"/>
                    </a:solidFill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9642" y="1449070"/>
                  <a:ext cx="5197551" cy="418473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315" t="-1456" b="-23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/>
          <p:cNvSpPr/>
          <p:nvPr/>
        </p:nvSpPr>
        <p:spPr>
          <a:xfrm flipH="1">
            <a:off x="323526" y="3845659"/>
            <a:ext cx="3672409" cy="800219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the translation to the corresponding point.</a:t>
            </a:r>
            <a:endParaRPr lang="en-US" sz="23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311205" y="2932202"/>
            <a:ext cx="5903128" cy="800219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corresponding points on the graph, for example where the graph is horizontal</a:t>
            </a:r>
            <a:endParaRPr lang="en-US" sz="2300" i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>
            <a:stCxn id="22" idx="0"/>
          </p:cNvCxnSpPr>
          <p:nvPr/>
        </p:nvCxnSpPr>
        <p:spPr>
          <a:xfrm flipV="1">
            <a:off x="5216776" y="5724599"/>
            <a:ext cx="32711" cy="2670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 flipH="1">
            <a:off x="1973120" y="5991671"/>
            <a:ext cx="6487312" cy="461665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your final answer in functional notation.</a:t>
            </a:r>
            <a:endParaRPr lang="en-US" sz="24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/>
          <p:cNvCxnSpPr>
            <a:stCxn id="15" idx="2"/>
          </p:cNvCxnSpPr>
          <p:nvPr/>
        </p:nvCxnSpPr>
        <p:spPr>
          <a:xfrm>
            <a:off x="2159730" y="4645878"/>
            <a:ext cx="540063" cy="3672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2470" y="2204864"/>
            <a:ext cx="2232248" cy="2664296"/>
          </a:xfrm>
          <a:prstGeom prst="rect">
            <a:avLst/>
          </a:prstGeom>
        </p:spPr>
      </p:pic>
      <p:cxnSp>
        <p:nvCxnSpPr>
          <p:cNvPr id="17" name="Straight Arrow Connector 16"/>
          <p:cNvCxnSpPr>
            <a:stCxn id="16" idx="1"/>
          </p:cNvCxnSpPr>
          <p:nvPr/>
        </p:nvCxnSpPr>
        <p:spPr>
          <a:xfrm flipV="1">
            <a:off x="6214333" y="3068960"/>
            <a:ext cx="1021963" cy="2633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6" idx="1"/>
          </p:cNvCxnSpPr>
          <p:nvPr/>
        </p:nvCxnSpPr>
        <p:spPr>
          <a:xfrm>
            <a:off x="6214333" y="3332312"/>
            <a:ext cx="1237987" cy="1933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25658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603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19.6 </a:t>
            </a:r>
            <a:r>
              <a:rPr lang="en-GB" sz="3600" dirty="0"/>
              <a:t>– Translating </a:t>
            </a:r>
            <a:r>
              <a:rPr lang="en-GB" sz="3600" dirty="0" smtClean="0"/>
              <a:t>Graphs </a:t>
            </a:r>
            <a:r>
              <a:rPr lang="en-GB" sz="3600" dirty="0"/>
              <a:t>of </a:t>
            </a:r>
            <a:r>
              <a:rPr lang="en-GB" sz="3600" dirty="0" smtClean="0"/>
              <a:t>Functions</a:t>
            </a:r>
            <a:endParaRPr lang="en-GB" sz="3200" b="1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288096" y="2913325"/>
            <a:ext cx="5173611" cy="3684027"/>
            <a:chOff x="3465597" y="1089031"/>
            <a:chExt cx="5309150" cy="3684027"/>
          </a:xfrm>
        </p:grpSpPr>
        <p:sp>
          <p:nvSpPr>
            <p:cNvPr id="12" name="Round Diagonal Corner Rectangle 11"/>
            <p:cNvSpPr/>
            <p:nvPr/>
          </p:nvSpPr>
          <p:spPr>
            <a:xfrm>
              <a:off x="3465597" y="1089031"/>
              <a:ext cx="5309150" cy="3684027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ound Diagonal Corner Rectangle 12"/>
            <p:cNvSpPr/>
            <p:nvPr/>
          </p:nvSpPr>
          <p:spPr>
            <a:xfrm>
              <a:off x="3483872" y="1089031"/>
              <a:ext cx="5256584" cy="360040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– Exam-Style Questions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550913" y="1449071"/>
              <a:ext cx="5197552" cy="33239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dirty="0"/>
                <a:t>The graph </a:t>
              </a:r>
              <a:r>
                <a:rPr lang="en-US" sz="2100" dirty="0" smtClean="0"/>
                <a:t>of </a:t>
              </a:r>
              <a:r>
                <a:rPr lang="en-US" sz="2100" i="1" dirty="0" smtClean="0"/>
                <a:t>y</a:t>
              </a:r>
              <a:r>
                <a:rPr lang="en-US" sz="2100" dirty="0" smtClean="0"/>
                <a:t> – f(x) is shown on the grid</a:t>
              </a:r>
              <a:endParaRPr lang="en-US" sz="2100" dirty="0"/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endParaRPr lang="en-US" sz="2100" dirty="0" smtClean="0"/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endParaRPr lang="en-US" sz="2100" dirty="0"/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dirty="0" smtClean="0"/>
                <a:t/>
              </a:r>
              <a:br>
                <a:rPr lang="en-US" sz="2100" dirty="0" smtClean="0"/>
              </a:br>
              <a:endParaRPr lang="en-US" sz="2100" dirty="0" smtClean="0"/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endParaRPr lang="en-US" sz="2100" dirty="0"/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dirty="0"/>
                <a:t>The graph G is a translation of the graph of y = f(x</a:t>
              </a:r>
              <a:r>
                <a:rPr lang="en-US" sz="2100" dirty="0" smtClean="0"/>
                <a:t>). Write </a:t>
              </a:r>
              <a:r>
                <a:rPr lang="en-US" sz="2100" dirty="0"/>
                <a:t>down the equation of graph G. </a:t>
              </a:r>
              <a:r>
                <a:rPr lang="en-US" sz="2100" dirty="0" smtClean="0"/>
                <a:t>	</a:t>
              </a:r>
              <a:r>
                <a:rPr lang="en-US" sz="2100" b="1" dirty="0" smtClean="0"/>
                <a:t>(</a:t>
              </a:r>
              <a:r>
                <a:rPr lang="en-US" sz="2100" b="1" dirty="0"/>
                <a:t>1 mark)</a:t>
              </a:r>
            </a:p>
            <a:p>
              <a:pPr algn="r"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i="1" dirty="0"/>
                <a:t>March 2013, Q25b, 1MA0/1H</a:t>
              </a:r>
              <a:endParaRPr lang="en-US" sz="2100" i="1" dirty="0" smtClean="0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58355" y="1196752"/>
            <a:ext cx="524974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75" lvl="1" indent="-396875">
              <a:buClr>
                <a:srgbClr val="C00000"/>
              </a:buClr>
              <a:buFont typeface="+mj-lt"/>
              <a:buAutoNum type="arabicPeriod" startAt="6"/>
              <a:tabLst>
                <a:tab pos="793750" algn="l"/>
                <a:tab pos="2514600" algn="l"/>
              </a:tabLst>
            </a:pPr>
            <a:r>
              <a:rPr lang="en-US" sz="2000" dirty="0"/>
              <a:t>Write the vector that translates </a:t>
            </a:r>
            <a:r>
              <a:rPr lang="en-US" sz="2000" i="1" dirty="0"/>
              <a:t>y</a:t>
            </a:r>
            <a:r>
              <a:rPr lang="en-US" sz="2000" dirty="0"/>
              <a:t> = </a:t>
            </a:r>
            <a:r>
              <a:rPr lang="en-US" sz="2000" dirty="0" smtClean="0"/>
              <a:t>f(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 smtClean="0"/>
              <a:t>) onto</a:t>
            </a:r>
          </a:p>
          <a:p>
            <a:pPr marL="922338" lvl="2" indent="-465138">
              <a:buClr>
                <a:srgbClr val="C00000"/>
              </a:buClr>
              <a:buFont typeface="+mj-lt"/>
              <a:buAutoNum type="alphaLcPeriod"/>
              <a:tabLst>
                <a:tab pos="793750" algn="l"/>
                <a:tab pos="2514600" algn="l"/>
              </a:tabLst>
            </a:pPr>
            <a:r>
              <a:rPr lang="es-ES" sz="2000" i="1" dirty="0" smtClean="0"/>
              <a:t>y</a:t>
            </a:r>
            <a:r>
              <a:rPr lang="es-ES" sz="2000" dirty="0" smtClean="0"/>
              <a:t> </a:t>
            </a:r>
            <a:r>
              <a:rPr lang="es-ES" sz="2000" dirty="0"/>
              <a:t>= </a:t>
            </a:r>
            <a:r>
              <a:rPr lang="es-ES" sz="2000" dirty="0" smtClean="0"/>
              <a:t>f(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s-ES" sz="2000" dirty="0" smtClean="0"/>
              <a:t>) </a:t>
            </a:r>
            <a:r>
              <a:rPr lang="es-ES" sz="2000" dirty="0"/>
              <a:t>+ 2 </a:t>
            </a:r>
            <a:r>
              <a:rPr lang="es-ES" sz="2000" dirty="0" smtClean="0"/>
              <a:t>	  </a:t>
            </a:r>
            <a:r>
              <a:rPr lang="es-ES" sz="2000" dirty="0" smtClean="0">
                <a:solidFill>
                  <a:srgbClr val="C00000"/>
                </a:solidFill>
              </a:rPr>
              <a:t>b.</a:t>
            </a:r>
            <a:r>
              <a:rPr lang="es-ES" sz="2000" dirty="0" smtClean="0"/>
              <a:t> </a:t>
            </a:r>
            <a:r>
              <a:rPr lang="es-ES" sz="2000" i="1" dirty="0"/>
              <a:t>y</a:t>
            </a:r>
            <a:r>
              <a:rPr lang="es-ES" sz="2000" dirty="0"/>
              <a:t> = </a:t>
            </a:r>
            <a:r>
              <a:rPr lang="es-ES" sz="2000" dirty="0" smtClean="0"/>
              <a:t>f(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s-ES" sz="2000" dirty="0" smtClean="0"/>
              <a:t>) </a:t>
            </a:r>
            <a:r>
              <a:rPr lang="es-ES" sz="2000" dirty="0"/>
              <a:t>- 3 </a:t>
            </a:r>
            <a:endParaRPr lang="es-ES" sz="2000" dirty="0" smtClean="0"/>
          </a:p>
          <a:p>
            <a:pPr marL="922338" lvl="2" indent="-465138">
              <a:buClr>
                <a:srgbClr val="C00000"/>
              </a:buClr>
              <a:buFont typeface="+mj-lt"/>
              <a:buAutoNum type="alphaLcPeriod" startAt="3"/>
              <a:tabLst>
                <a:tab pos="793750" algn="l"/>
                <a:tab pos="2514600" algn="l"/>
              </a:tabLst>
            </a:pPr>
            <a:r>
              <a:rPr lang="es-ES" sz="2000" i="1" dirty="0" smtClean="0"/>
              <a:t>y</a:t>
            </a:r>
            <a:r>
              <a:rPr lang="es-ES" sz="2000" dirty="0" smtClean="0"/>
              <a:t> </a:t>
            </a:r>
            <a:r>
              <a:rPr lang="es-ES" sz="2000" dirty="0"/>
              <a:t>= </a:t>
            </a:r>
            <a:r>
              <a:rPr lang="es-ES" sz="2000" dirty="0" smtClean="0"/>
              <a:t>f(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s-ES" sz="2000" dirty="0" smtClean="0"/>
              <a:t> </a:t>
            </a:r>
            <a:r>
              <a:rPr lang="es-ES" sz="2000" dirty="0"/>
              <a:t>+ 1</a:t>
            </a:r>
            <a:r>
              <a:rPr lang="es-ES" sz="2000" dirty="0" smtClean="0"/>
              <a:t>)	  d. </a:t>
            </a:r>
            <a:r>
              <a:rPr lang="en-US" sz="2000" i="1" dirty="0" smtClean="0"/>
              <a:t>y </a:t>
            </a:r>
            <a:r>
              <a:rPr lang="en-US" sz="2000" dirty="0" smtClean="0"/>
              <a:t>= f(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 smtClean="0"/>
              <a:t>- </a:t>
            </a:r>
            <a:r>
              <a:rPr lang="en-US" sz="2000" dirty="0"/>
              <a:t>4) </a:t>
            </a:r>
            <a:endParaRPr lang="en-US" sz="2000" dirty="0" smtClean="0"/>
          </a:p>
          <a:p>
            <a:pPr marL="922338" lvl="2" indent="-465138">
              <a:buClr>
                <a:srgbClr val="C00000"/>
              </a:buClr>
              <a:buFont typeface="+mj-lt"/>
              <a:buAutoNum type="alphaLcPeriod" startAt="5"/>
              <a:tabLst>
                <a:tab pos="793750" algn="l"/>
                <a:tab pos="2514600" algn="l"/>
              </a:tabLst>
            </a:pPr>
            <a:r>
              <a:rPr lang="en-US" sz="2000" i="1" dirty="0" smtClean="0"/>
              <a:t>y</a:t>
            </a:r>
            <a:r>
              <a:rPr lang="en-US" sz="2000" dirty="0" smtClean="0"/>
              <a:t> </a:t>
            </a:r>
            <a:r>
              <a:rPr lang="en-US" sz="2000" dirty="0"/>
              <a:t>= </a:t>
            </a:r>
            <a:r>
              <a:rPr lang="en-US" sz="2000" dirty="0" smtClean="0"/>
              <a:t>f(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 smtClean="0"/>
              <a:t> </a:t>
            </a:r>
            <a:r>
              <a:rPr lang="en-US" sz="2000" dirty="0"/>
              <a:t>+ 5</a:t>
            </a:r>
            <a:r>
              <a:rPr lang="en-US" sz="2000" dirty="0" smtClean="0"/>
              <a:t>) - 2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608" y="3705413"/>
            <a:ext cx="3888432" cy="151216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flipH="1">
            <a:off x="5551359" y="5397023"/>
            <a:ext cx="3213011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 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-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see if the translation is to the right, left, up or down and by how many squares.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64726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604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19.6 </a:t>
            </a:r>
            <a:r>
              <a:rPr lang="en-GB" sz="3600" dirty="0"/>
              <a:t>– Translating </a:t>
            </a:r>
            <a:r>
              <a:rPr lang="en-GB" sz="3600" dirty="0" smtClean="0"/>
              <a:t>Graphs </a:t>
            </a:r>
            <a:r>
              <a:rPr lang="en-GB" sz="3600" dirty="0"/>
              <a:t>of </a:t>
            </a:r>
            <a:r>
              <a:rPr lang="en-GB" sz="3600" dirty="0" smtClean="0"/>
              <a:t>Functions</a:t>
            </a:r>
            <a:endParaRPr lang="en-GB" sz="3200" b="1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288096" y="1257141"/>
            <a:ext cx="5173611" cy="4007192"/>
            <a:chOff x="3465597" y="1089031"/>
            <a:chExt cx="5309150" cy="4007192"/>
          </a:xfrm>
        </p:grpSpPr>
        <p:sp>
          <p:nvSpPr>
            <p:cNvPr id="12" name="Round Diagonal Corner Rectangle 11"/>
            <p:cNvSpPr/>
            <p:nvPr/>
          </p:nvSpPr>
          <p:spPr>
            <a:xfrm>
              <a:off x="3465597" y="1089031"/>
              <a:ext cx="5309150" cy="4007192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ound Diagonal Corner Rectangle 12"/>
            <p:cNvSpPr/>
            <p:nvPr/>
          </p:nvSpPr>
          <p:spPr>
            <a:xfrm>
              <a:off x="3483872" y="1089031"/>
              <a:ext cx="5256584" cy="360040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– Exam-Style Questions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550913" y="1449071"/>
              <a:ext cx="5197552" cy="36471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dirty="0"/>
                <a:t>The graph of </a:t>
              </a:r>
              <a:r>
                <a:rPr lang="en-US" sz="2100" i="1" dirty="0"/>
                <a:t>y</a:t>
              </a:r>
              <a:r>
                <a:rPr lang="en-US" sz="2100" dirty="0"/>
                <a:t> = </a:t>
              </a:r>
              <a:r>
                <a:rPr lang="en-US" sz="2100" dirty="0" smtClean="0"/>
                <a:t>f(</a:t>
              </a:r>
              <a:r>
                <a:rPr lang="en-US" sz="21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100" dirty="0" smtClean="0"/>
                <a:t>) </a:t>
              </a:r>
              <a:r>
                <a:rPr lang="en-US" sz="2100" dirty="0"/>
                <a:t>is shown on the </a:t>
              </a:r>
              <a:r>
                <a:rPr lang="en-US" sz="2100" dirty="0" smtClean="0"/>
                <a:t>grid. Copy </a:t>
              </a:r>
              <a:r>
                <a:rPr lang="en-US" sz="2100" dirty="0"/>
                <a:t>the diagram and sketch the </a:t>
              </a:r>
              <a:r>
                <a:rPr lang="en-US" sz="2100" dirty="0" smtClean="0"/>
                <a:t>graph of </a:t>
              </a:r>
              <a:r>
                <a:rPr lang="en-US" sz="2100" i="1" dirty="0"/>
                <a:t>y</a:t>
              </a:r>
              <a:r>
                <a:rPr lang="en-US" sz="2100" dirty="0"/>
                <a:t> = </a:t>
              </a:r>
              <a:r>
                <a:rPr lang="en-US" sz="2100" dirty="0" smtClean="0"/>
                <a:t>f(</a:t>
              </a:r>
              <a:r>
                <a:rPr lang="en-US" sz="21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100" dirty="0" smtClean="0"/>
                <a:t> </a:t>
              </a:r>
              <a:r>
                <a:rPr lang="en-US" sz="2100" dirty="0"/>
                <a:t>- 3). </a:t>
              </a:r>
              <a:r>
                <a:rPr lang="en-US" sz="2100" dirty="0" smtClean="0"/>
                <a:t>	</a:t>
              </a:r>
              <a:r>
                <a:rPr lang="en-US" sz="2100" b="1" dirty="0" smtClean="0"/>
                <a:t>(</a:t>
              </a:r>
              <a:r>
                <a:rPr lang="en-US" sz="2100" b="1" dirty="0"/>
                <a:t>2 marks</a:t>
              </a:r>
              <a:r>
                <a:rPr lang="en-US" sz="2100" b="1" dirty="0" smtClean="0"/>
                <a:t>)</a:t>
              </a:r>
              <a:br>
                <a:rPr lang="en-US" sz="2100" b="1" dirty="0" smtClean="0"/>
              </a:br>
              <a:r>
                <a:rPr lang="en-US" sz="2100" b="1" dirty="0" smtClean="0"/>
                <a:t/>
              </a:r>
              <a:br>
                <a:rPr lang="en-US" sz="2100" b="1" dirty="0" smtClean="0"/>
              </a:br>
              <a:r>
                <a:rPr lang="en-US" sz="2100" b="1" dirty="0" smtClean="0"/>
                <a:t/>
              </a:r>
              <a:br>
                <a:rPr lang="en-US" sz="2100" b="1" dirty="0" smtClean="0"/>
              </a:br>
              <a:r>
                <a:rPr lang="en-US" sz="2100" b="1" dirty="0" smtClean="0"/>
                <a:t/>
              </a:r>
              <a:br>
                <a:rPr lang="en-US" sz="2100" b="1" dirty="0" smtClean="0"/>
              </a:br>
              <a:r>
                <a:rPr lang="en-US" sz="2100" b="1" dirty="0" smtClean="0"/>
                <a:t/>
              </a:r>
              <a:br>
                <a:rPr lang="en-US" sz="2100" b="1" dirty="0" smtClean="0"/>
              </a:br>
              <a:endParaRPr lang="en-US" sz="2100" b="1" dirty="0" smtClean="0"/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endParaRPr lang="en-US" sz="2100" b="1" i="1" dirty="0" smtClean="0"/>
            </a:p>
            <a:p>
              <a:pPr algn="r"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i="1" dirty="0"/>
                <a:t>June 2012, </a:t>
              </a:r>
              <a:r>
                <a:rPr lang="en-US" sz="2100" i="1" dirty="0" smtClean="0"/>
                <a:t/>
              </a:r>
              <a:br>
                <a:rPr lang="en-US" sz="2100" i="1" dirty="0" smtClean="0"/>
              </a:br>
              <a:r>
                <a:rPr lang="en-US" sz="2100" i="1" dirty="0" smtClean="0"/>
                <a:t>Q26a</a:t>
              </a:r>
              <a:r>
                <a:rPr lang="en-US" sz="2100" i="1" dirty="0"/>
                <a:t>, 1MA0/1H</a:t>
              </a:r>
              <a:endParaRPr lang="en-US" sz="2100" i="1" dirty="0" smtClean="0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flipH="1">
            <a:off x="264141" y="5299733"/>
            <a:ext cx="5204539" cy="12717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Q8 strategy hint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Make sure you translate the points that have integer coordinates such as (-1,3) and (2,0) exactly three squares in the correct direction.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234" y="2667625"/>
            <a:ext cx="2976630" cy="252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6771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604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19.6 </a:t>
            </a:r>
            <a:r>
              <a:rPr lang="en-GB" sz="3600" dirty="0"/>
              <a:t>– Translating </a:t>
            </a:r>
            <a:r>
              <a:rPr lang="en-GB" sz="3600" dirty="0" smtClean="0"/>
              <a:t>Graphs </a:t>
            </a:r>
            <a:r>
              <a:rPr lang="en-GB" sz="3600" dirty="0"/>
              <a:t>of </a:t>
            </a:r>
            <a:r>
              <a:rPr lang="en-GB" sz="3600" dirty="0" smtClean="0"/>
              <a:t>Functions</a:t>
            </a:r>
            <a:endParaRPr lang="en-GB" sz="3200" b="1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58355" y="1196752"/>
            <a:ext cx="3233525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9"/>
              <a:tabLst>
                <a:tab pos="793750" algn="l"/>
                <a:tab pos="2514600" algn="l"/>
              </a:tabLst>
            </a:pPr>
            <a:r>
              <a:rPr lang="en-US" sz="2200" dirty="0"/>
              <a:t>Here is a sketch </a:t>
            </a:r>
            <a:r>
              <a:rPr lang="en-US" sz="2200" dirty="0" smtClean="0"/>
              <a:t>of</a:t>
            </a:r>
            <a:br>
              <a:rPr lang="en-US" sz="2200" dirty="0" smtClean="0"/>
            </a:br>
            <a:r>
              <a:rPr lang="en-US" sz="2200" i="1" dirty="0" smtClean="0"/>
              <a:t>y</a:t>
            </a:r>
            <a:r>
              <a:rPr lang="en-US" sz="2200" dirty="0" smtClean="0"/>
              <a:t> </a:t>
            </a:r>
            <a:r>
              <a:rPr lang="en-US" sz="2200" dirty="0"/>
              <a:t>= </a:t>
            </a:r>
            <a:r>
              <a:rPr lang="en-US" sz="2200" dirty="0" smtClean="0"/>
              <a:t>f(</a:t>
            </a:r>
            <a:r>
              <a:rPr lang="en-US" sz="2200" i="1" dirty="0" smtClean="0"/>
              <a:t>x</a:t>
            </a:r>
            <a:r>
              <a:rPr lang="en-US" sz="2200" dirty="0" smtClean="0"/>
              <a:t>) </a:t>
            </a:r>
            <a:r>
              <a:rPr lang="en-US" sz="2200" dirty="0"/>
              <a:t>= </a:t>
            </a:r>
            <a:r>
              <a:rPr lang="en-US" sz="2200" i="1" dirty="0" smtClean="0"/>
              <a:t>x</a:t>
            </a:r>
            <a:r>
              <a:rPr lang="en-US" sz="2200" baseline="30000" dirty="0" smtClean="0"/>
              <a:t>3</a:t>
            </a:r>
          </a:p>
          <a:p>
            <a:pPr marL="793750" lvl="2" indent="-3968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200" dirty="0" smtClean="0"/>
              <a:t>Draw </a:t>
            </a:r>
            <a:r>
              <a:rPr lang="en-US" sz="2200" dirty="0"/>
              <a:t>sketches of the graphs </a:t>
            </a:r>
            <a:endParaRPr lang="en-US" sz="2200" dirty="0" smtClean="0"/>
          </a:p>
          <a:p>
            <a:pPr marL="1208088" lvl="3" indent="-354013">
              <a:buClr>
                <a:srgbClr val="C00000"/>
              </a:buClr>
              <a:buFont typeface="+mj-lt"/>
              <a:buAutoNum type="romanLcPeriod"/>
              <a:tabLst>
                <a:tab pos="2514600" algn="l"/>
              </a:tabLst>
            </a:pPr>
            <a:r>
              <a:rPr lang="en-US" sz="2200" dirty="0" smtClean="0"/>
              <a:t>y </a:t>
            </a:r>
            <a:r>
              <a:rPr lang="en-US" sz="2200" dirty="0"/>
              <a:t>= </a:t>
            </a:r>
            <a:r>
              <a:rPr lang="en-US" sz="2200" dirty="0" smtClean="0"/>
              <a:t>f(</a:t>
            </a:r>
            <a:r>
              <a:rPr lang="en-US" sz="2200" i="1" dirty="0" smtClean="0"/>
              <a:t>x</a:t>
            </a:r>
            <a:r>
              <a:rPr lang="en-US" sz="2200" dirty="0" smtClean="0"/>
              <a:t>) </a:t>
            </a:r>
            <a:r>
              <a:rPr lang="en-US" sz="2200" dirty="0"/>
              <a:t>+ 3 </a:t>
            </a:r>
            <a:endParaRPr lang="en-US" sz="2200" dirty="0" smtClean="0"/>
          </a:p>
          <a:p>
            <a:pPr marL="1208088" lvl="3" indent="-354013">
              <a:buClr>
                <a:srgbClr val="C00000"/>
              </a:buClr>
              <a:buFont typeface="+mj-lt"/>
              <a:buAutoNum type="romanLcPeriod"/>
              <a:tabLst>
                <a:tab pos="2514600" algn="l"/>
              </a:tabLst>
            </a:pPr>
            <a:r>
              <a:rPr lang="en-US" sz="2200" dirty="0" smtClean="0"/>
              <a:t>y </a:t>
            </a:r>
            <a:r>
              <a:rPr lang="en-US" sz="2200" dirty="0"/>
              <a:t>= </a:t>
            </a:r>
            <a:r>
              <a:rPr lang="en-US" sz="2200" dirty="0" smtClean="0"/>
              <a:t>f(</a:t>
            </a:r>
            <a:r>
              <a:rPr lang="en-US" sz="2200" i="1" dirty="0" smtClean="0"/>
              <a:t>x</a:t>
            </a:r>
            <a:r>
              <a:rPr lang="en-US" sz="2200" dirty="0" smtClean="0"/>
              <a:t> - 3</a:t>
            </a:r>
            <a:r>
              <a:rPr lang="en-US" sz="2200" dirty="0"/>
              <a:t>)</a:t>
            </a:r>
          </a:p>
          <a:p>
            <a:pPr marL="793750" lvl="2" indent="-3968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200" dirty="0" smtClean="0"/>
              <a:t>Write </a:t>
            </a:r>
            <a:r>
              <a:rPr lang="en-US" sz="2200" dirty="0"/>
              <a:t>the coordinates of the point which (0,0) is mapped to for both graphs</a:t>
            </a:r>
            <a:r>
              <a:rPr lang="en-US" sz="2200" dirty="0" smtClean="0"/>
              <a:t>.</a:t>
            </a:r>
            <a:endParaRPr lang="en-US" sz="2200" dirty="0"/>
          </a:p>
        </p:txBody>
      </p:sp>
      <p:sp>
        <p:nvSpPr>
          <p:cNvPr id="2" name="Rectangle 1"/>
          <p:cNvSpPr/>
          <p:nvPr/>
        </p:nvSpPr>
        <p:spPr>
          <a:xfrm>
            <a:off x="254879" y="4884256"/>
            <a:ext cx="525322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buClr>
                <a:srgbClr val="C00000"/>
              </a:buClr>
              <a:buFont typeface="+mj-lt"/>
              <a:buAutoNum type="arabicPeriod" startAt="10"/>
              <a:tabLst>
                <a:tab pos="2514600" algn="l"/>
              </a:tabLst>
            </a:pPr>
            <a:r>
              <a:rPr lang="en-US" sz="2200" b="1" dirty="0" smtClean="0">
                <a:solidFill>
                  <a:srgbClr val="C00000"/>
                </a:solidFill>
              </a:rPr>
              <a:t>Reasoning</a:t>
            </a:r>
            <a:r>
              <a:rPr lang="en-US" sz="2200" dirty="0" smtClean="0">
                <a:solidFill>
                  <a:srgbClr val="C00000"/>
                </a:solidFill>
              </a:rPr>
              <a:t> </a:t>
            </a:r>
            <a:r>
              <a:rPr lang="en-US" sz="2200" dirty="0"/>
              <a:t>f(</a:t>
            </a:r>
            <a:r>
              <a:rPr lang="en-US" sz="2200" i="1" dirty="0"/>
              <a:t>x</a:t>
            </a:r>
            <a:r>
              <a:rPr lang="en-US" sz="2200" dirty="0"/>
              <a:t>) = 3</a:t>
            </a:r>
            <a:r>
              <a:rPr lang="en-US" sz="2200" i="1" dirty="0"/>
              <a:t>x</a:t>
            </a:r>
            <a:r>
              <a:rPr lang="en-US" sz="2200" dirty="0"/>
              <a:t> + 2 </a:t>
            </a:r>
            <a:endParaRPr lang="en-US" sz="2200" dirty="0" smtClean="0"/>
          </a:p>
          <a:p>
            <a:pPr marL="793750" lvl="3" indent="-33655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200" dirty="0" smtClean="0"/>
              <a:t>Draw </a:t>
            </a:r>
            <a:r>
              <a:rPr lang="en-US" sz="2200" dirty="0"/>
              <a:t>the graph of </a:t>
            </a:r>
            <a:r>
              <a:rPr lang="en-US" sz="2200" i="1" dirty="0"/>
              <a:t>y</a:t>
            </a:r>
            <a:r>
              <a:rPr lang="en-US" sz="2200" dirty="0"/>
              <a:t> = f(</a:t>
            </a:r>
            <a:r>
              <a:rPr lang="en-US" sz="2200" i="1" dirty="0"/>
              <a:t>x</a:t>
            </a:r>
            <a:r>
              <a:rPr lang="en-US" sz="2200" dirty="0"/>
              <a:t>) </a:t>
            </a:r>
            <a:endParaRPr lang="en-US" sz="2200" dirty="0" smtClean="0"/>
          </a:p>
          <a:p>
            <a:pPr marL="793750" lvl="3" indent="-33655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200" dirty="0" smtClean="0"/>
              <a:t>Draw </a:t>
            </a:r>
            <a:r>
              <a:rPr lang="en-US" sz="2200" dirty="0"/>
              <a:t>the graph of </a:t>
            </a:r>
            <a:r>
              <a:rPr lang="en-US" sz="2200" i="1" dirty="0"/>
              <a:t>y</a:t>
            </a:r>
            <a:r>
              <a:rPr lang="en-US" sz="2200" dirty="0"/>
              <a:t> = </a:t>
            </a:r>
            <a:r>
              <a:rPr lang="en-US" sz="2200" dirty="0" smtClean="0"/>
              <a:t>f(</a:t>
            </a:r>
            <a:r>
              <a:rPr lang="en-US" sz="2200" i="1" dirty="0" smtClean="0"/>
              <a:t>x</a:t>
            </a:r>
            <a:r>
              <a:rPr lang="en-US" sz="2200" dirty="0" smtClean="0"/>
              <a:t> </a:t>
            </a:r>
            <a:r>
              <a:rPr lang="en-US" sz="2200" dirty="0"/>
              <a:t>+ 1) </a:t>
            </a:r>
            <a:endParaRPr lang="en-US" sz="2200" dirty="0" smtClean="0"/>
          </a:p>
          <a:p>
            <a:pPr marL="793750" lvl="3" indent="-33655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200" dirty="0" smtClean="0"/>
              <a:t>Write </a:t>
            </a:r>
            <a:r>
              <a:rPr lang="en-US" sz="2200" dirty="0"/>
              <a:t>the algebraic equation of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i="1" dirty="0" smtClean="0"/>
              <a:t>y</a:t>
            </a:r>
            <a:r>
              <a:rPr lang="en-US" sz="2200" dirty="0" smtClean="0"/>
              <a:t> </a:t>
            </a:r>
            <a:r>
              <a:rPr lang="en-US" sz="2200" dirty="0"/>
              <a:t>= f(</a:t>
            </a:r>
            <a:r>
              <a:rPr lang="en-US" sz="2200" i="1" dirty="0"/>
              <a:t>x</a:t>
            </a:r>
            <a:r>
              <a:rPr lang="en-US" sz="2200" dirty="0"/>
              <a:t> +1)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6660" y="1267238"/>
            <a:ext cx="2061444" cy="345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6852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604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19.6 </a:t>
            </a:r>
            <a:r>
              <a:rPr lang="en-GB" sz="3600" dirty="0"/>
              <a:t>– Translating </a:t>
            </a:r>
            <a:r>
              <a:rPr lang="en-GB" sz="3600" dirty="0" smtClean="0"/>
              <a:t>Graphs </a:t>
            </a:r>
            <a:r>
              <a:rPr lang="en-GB" sz="3600" dirty="0"/>
              <a:t>of </a:t>
            </a:r>
            <a:r>
              <a:rPr lang="en-GB" sz="3600" dirty="0" smtClean="0"/>
              <a:t>Functions</a:t>
            </a:r>
            <a:endParaRPr lang="en-GB" sz="3200" b="1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58355" y="1196752"/>
                <a:ext cx="5249749" cy="26741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 indent="-457200">
                  <a:buClr>
                    <a:srgbClr val="C00000"/>
                  </a:buClr>
                  <a:buFont typeface="+mj-lt"/>
                  <a:buAutoNum type="arabicPeriod" startAt="11"/>
                  <a:tabLst>
                    <a:tab pos="793750" algn="l"/>
                    <a:tab pos="2514600" algn="l"/>
                  </a:tabLst>
                </a:pPr>
                <a:r>
                  <a:rPr lang="en-US" sz="3100" b="1" dirty="0" smtClean="0">
                    <a:solidFill>
                      <a:srgbClr val="C00000"/>
                    </a:solidFill>
                  </a:rPr>
                  <a:t> Problem-solving</a:t>
                </a:r>
                <a:r>
                  <a:rPr lang="en-US" sz="31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3100" dirty="0" smtClean="0"/>
                  <a:t>f(</a:t>
                </a:r>
                <a:r>
                  <a:rPr lang="en-US" sz="3100" i="1" dirty="0" smtClean="0"/>
                  <a:t>x</a:t>
                </a:r>
                <a:r>
                  <a:rPr lang="en-US" sz="3100" dirty="0" smtClean="0"/>
                  <a:t>)=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1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1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1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den>
                    </m:f>
                  </m:oMath>
                </a14:m>
                <a:r>
                  <a:rPr lang="en-US" sz="3100" dirty="0" smtClean="0"/>
                  <a:t> </a:t>
                </a:r>
              </a:p>
              <a:p>
                <a:pPr marL="966788" lvl="2" indent="-449263">
                  <a:buClr>
                    <a:srgbClr val="C00000"/>
                  </a:buClr>
                  <a:buFont typeface="+mj-lt"/>
                  <a:buAutoNum type="alphaLcPeriod"/>
                  <a:tabLst>
                    <a:tab pos="2514600" algn="l"/>
                  </a:tabLst>
                </a:pPr>
                <a:r>
                  <a:rPr lang="en-US" sz="3100" dirty="0" smtClean="0"/>
                  <a:t>Sketch </a:t>
                </a:r>
                <a:r>
                  <a:rPr lang="en-US" sz="3100" dirty="0"/>
                  <a:t>the graph of </a:t>
                </a:r>
                <a:r>
                  <a:rPr lang="en-US" sz="3100" dirty="0" smtClean="0"/>
                  <a:t/>
                </a:r>
                <a:br>
                  <a:rPr lang="en-US" sz="3100" dirty="0" smtClean="0"/>
                </a:br>
                <a:r>
                  <a:rPr lang="en-US" sz="3100" i="1" dirty="0" smtClean="0"/>
                  <a:t>y</a:t>
                </a:r>
                <a:r>
                  <a:rPr lang="en-US" sz="3100" dirty="0" smtClean="0"/>
                  <a:t> </a:t>
                </a:r>
                <a:r>
                  <a:rPr lang="en-US" sz="3100" dirty="0"/>
                  <a:t>= f(</a:t>
                </a:r>
                <a:r>
                  <a:rPr lang="en-US" sz="3100" i="1" dirty="0"/>
                  <a:t>x</a:t>
                </a:r>
                <a:r>
                  <a:rPr lang="en-US" sz="3100" dirty="0"/>
                  <a:t> + 2) - 3 </a:t>
                </a:r>
                <a:endParaRPr lang="en-US" sz="3100" dirty="0" smtClean="0"/>
              </a:p>
              <a:p>
                <a:pPr marL="966788" lvl="2" indent="-449263">
                  <a:buClr>
                    <a:srgbClr val="C00000"/>
                  </a:buClr>
                  <a:buFont typeface="+mj-lt"/>
                  <a:buAutoNum type="alphaLcPeriod"/>
                  <a:tabLst>
                    <a:tab pos="2514600" algn="l"/>
                  </a:tabLst>
                </a:pPr>
                <a:r>
                  <a:rPr lang="en-US" sz="3100" dirty="0" smtClean="0"/>
                  <a:t>Write </a:t>
                </a:r>
                <a:r>
                  <a:rPr lang="en-US" sz="3100" dirty="0"/>
                  <a:t>the equation of each </a:t>
                </a:r>
                <a:r>
                  <a:rPr lang="en-US" sz="3100" dirty="0" smtClean="0"/>
                  <a:t>asymptote</a:t>
                </a:r>
                <a:r>
                  <a:rPr lang="en-US" sz="3100" dirty="0"/>
                  <a:t>.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55" y="1196752"/>
                <a:ext cx="5249749" cy="2674130"/>
              </a:xfrm>
              <a:prstGeom prst="rect">
                <a:avLst/>
              </a:prstGeom>
              <a:blipFill rotWithShape="0">
                <a:blip r:embed="rId5"/>
                <a:stretch>
                  <a:fillRect l="-2552" b="-6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 flipH="1">
            <a:off x="251520" y="4509120"/>
            <a:ext cx="5196812" cy="20621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Q11 communication hint 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asymptote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line that a curve approaches but never reaches.</a:t>
            </a:r>
          </a:p>
        </p:txBody>
      </p:sp>
    </p:spTree>
    <p:extLst>
      <p:ext uri="{BB962C8B-B14F-4D97-AF65-F5344CB8AC3E}">
        <p14:creationId xmlns:p14="http://schemas.microsoft.com/office/powerpoint/2010/main" val="127227384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632848" cy="648072"/>
          </a:xfrm>
        </p:spPr>
        <p:txBody>
          <a:bodyPr>
            <a:noAutofit/>
          </a:bodyPr>
          <a:lstStyle/>
          <a:p>
            <a:r>
              <a:rPr lang="en-GB" sz="2700" dirty="0" smtClean="0"/>
              <a:t>19.7 </a:t>
            </a:r>
            <a:r>
              <a:rPr lang="en-GB" sz="2700" dirty="0"/>
              <a:t>– </a:t>
            </a:r>
            <a:r>
              <a:rPr lang="en-US" sz="2700" dirty="0"/>
              <a:t>Reflecting and </a:t>
            </a:r>
            <a:r>
              <a:rPr lang="en-US" sz="2700" dirty="0" smtClean="0"/>
              <a:t>Stretching Graphs </a:t>
            </a:r>
            <a:r>
              <a:rPr lang="en-US" sz="2700" dirty="0"/>
              <a:t>of </a:t>
            </a:r>
            <a:r>
              <a:rPr lang="en-US" sz="2700" dirty="0" smtClean="0"/>
              <a:t>Functions</a:t>
            </a:r>
            <a:endParaRPr lang="en-GB" sz="27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651030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Page 605</a:t>
            </a:r>
            <a:endParaRPr lang="en-GB" sz="1300" b="1" dirty="0"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404459"/>
              </p:ext>
            </p:extLst>
          </p:nvPr>
        </p:nvGraphicFramePr>
        <p:xfrm>
          <a:off x="251518" y="1268760"/>
          <a:ext cx="8568952" cy="489204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42238"/>
                <a:gridCol w="378044"/>
                <a:gridCol w="2880320"/>
                <a:gridCol w="3168350"/>
              </a:tblGrid>
              <a:tr h="541395">
                <a:tc gridSpan="2">
                  <a:txBody>
                    <a:bodyPr/>
                    <a:lstStyle/>
                    <a:p>
                      <a:r>
                        <a:rPr kumimoji="0" lang="en-US" sz="32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Objectives</a:t>
                      </a:r>
                      <a:endParaRPr kumimoji="0" lang="en-US" sz="3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 Learn This?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978885">
                <a:tc gridSpan="3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Understand the effect stretching a curve parallel to one of the axes has on its function form.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Understand the effect reflecting a curve in one of the axes has on its function form.</a:t>
                      </a:r>
                      <a:endParaRPr lang="en-US" sz="27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Function transformations are used in computer animation software.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447464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Fluency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4493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5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Paul draws a curve by connecting coordinates. What happens to the curve if he doubles all the </a:t>
                      </a:r>
                      <a:r>
                        <a:rPr lang="en-US" sz="25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sz="25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-values, but keeps the </a:t>
                      </a:r>
                      <a:r>
                        <a:rPr lang="en-US" sz="25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5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-values the same</a:t>
                      </a:r>
                      <a:endParaRPr lang="en-US" sz="2500" i="0" baseline="30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239283" y="6198462"/>
            <a:ext cx="8581188" cy="4708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6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246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246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Homework, practice and support: Higher </a:t>
            </a:r>
            <a:r>
              <a:rPr lang="en-US" sz="246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19.7</a:t>
            </a:r>
            <a:endParaRPr lang="en-US" sz="246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52598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605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8355" y="1196752"/>
            <a:ext cx="524974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 indent="-514350">
              <a:buClr>
                <a:srgbClr val="C00000"/>
              </a:buClr>
              <a:buFont typeface="+mj-lt"/>
              <a:buAutoNum type="arabicPeriod"/>
              <a:tabLst>
                <a:tab pos="793750" algn="l"/>
                <a:tab pos="2514600" algn="l"/>
              </a:tabLst>
            </a:pPr>
            <a:r>
              <a:rPr lang="en-US" sz="2800" dirty="0"/>
              <a:t>f(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/>
              <a:t>) = </a:t>
            </a:r>
            <a:r>
              <a:rPr lang="en-US" sz="2800" dirty="0" smtClean="0"/>
              <a:t>6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 smtClean="0"/>
              <a:t> </a:t>
            </a:r>
            <a:r>
              <a:rPr lang="en-US" sz="2800" dirty="0"/>
              <a:t>- 4 Write out in full</a:t>
            </a:r>
          </a:p>
          <a:p>
            <a:pPr marL="971550" lvl="2" indent="-514350">
              <a:buClr>
                <a:srgbClr val="C00000"/>
              </a:buClr>
              <a:buFont typeface="+mj-lt"/>
              <a:buAutoNum type="alphaLcPeriod"/>
              <a:tabLst>
                <a:tab pos="793750" algn="l"/>
                <a:tab pos="2514600" algn="l"/>
              </a:tabLst>
            </a:pPr>
            <a:r>
              <a:rPr lang="en-US" sz="2800" dirty="0" smtClean="0"/>
              <a:t>f</a:t>
            </a:r>
            <a:r>
              <a:rPr lang="en-US" sz="2800" dirty="0"/>
              <a:t>(-2) </a:t>
            </a:r>
            <a:r>
              <a:rPr lang="en-US" sz="2800" dirty="0" smtClean="0"/>
              <a:t>	</a:t>
            </a:r>
            <a:r>
              <a:rPr lang="en-US" sz="2800" dirty="0" smtClean="0">
                <a:solidFill>
                  <a:srgbClr val="C00000"/>
                </a:solidFill>
              </a:rPr>
              <a:t>b.</a:t>
            </a:r>
            <a:r>
              <a:rPr lang="en-US" sz="2800" dirty="0" smtClean="0"/>
              <a:t> </a:t>
            </a:r>
            <a:r>
              <a:rPr lang="en-US" sz="2800" dirty="0"/>
              <a:t>-</a:t>
            </a:r>
            <a:r>
              <a:rPr lang="en-US" sz="2800" dirty="0" smtClean="0"/>
              <a:t>f(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 smtClean="0"/>
              <a:t>)</a:t>
            </a:r>
            <a:endParaRPr lang="en-US" sz="2800" dirty="0"/>
          </a:p>
          <a:p>
            <a:pPr marL="514350" lvl="1" indent="-514350">
              <a:buClr>
                <a:srgbClr val="C00000"/>
              </a:buClr>
              <a:buFont typeface="+mj-lt"/>
              <a:buAutoNum type="arabicPeriod"/>
              <a:tabLst>
                <a:tab pos="793750" algn="l"/>
                <a:tab pos="2514600" algn="l"/>
              </a:tabLst>
            </a:pPr>
            <a:r>
              <a:rPr lang="en-US" sz="2800" dirty="0" smtClean="0"/>
              <a:t>g(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 smtClean="0"/>
              <a:t>) </a:t>
            </a:r>
            <a:r>
              <a:rPr lang="en-US" sz="2800" dirty="0"/>
              <a:t>= </a:t>
            </a:r>
            <a:r>
              <a:rPr lang="en-US" sz="2800" dirty="0" smtClean="0"/>
              <a:t>2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 smtClean="0"/>
              <a:t> </a:t>
            </a:r>
            <a:r>
              <a:rPr lang="en-US" sz="2800" dirty="0"/>
              <a:t>+ 5 Find</a:t>
            </a:r>
          </a:p>
          <a:p>
            <a:pPr marL="971550" lvl="2" indent="-514350">
              <a:buClr>
                <a:srgbClr val="C00000"/>
              </a:buClr>
              <a:buFont typeface="+mj-lt"/>
              <a:buAutoNum type="alphaLcPeriod"/>
              <a:tabLst>
                <a:tab pos="793750" algn="l"/>
                <a:tab pos="2514600" algn="l"/>
              </a:tabLst>
            </a:pPr>
            <a:r>
              <a:rPr lang="en-US" sz="2800" dirty="0" smtClean="0"/>
              <a:t>-</a:t>
            </a:r>
            <a:r>
              <a:rPr lang="en-US" sz="2800" dirty="0"/>
              <a:t>g(-3) </a:t>
            </a:r>
            <a:r>
              <a:rPr lang="en-US" sz="2800" dirty="0" smtClean="0"/>
              <a:t>	</a:t>
            </a:r>
            <a:r>
              <a:rPr lang="en-US" sz="2800" dirty="0" smtClean="0">
                <a:solidFill>
                  <a:srgbClr val="C00000"/>
                </a:solidFill>
              </a:rPr>
              <a:t>b.</a:t>
            </a:r>
            <a:r>
              <a:rPr lang="en-US" sz="2800" dirty="0" smtClean="0"/>
              <a:t> </a:t>
            </a:r>
            <a:r>
              <a:rPr lang="en-US" sz="2800" dirty="0"/>
              <a:t>2g(10)</a:t>
            </a:r>
          </a:p>
          <a:p>
            <a:pPr marL="514350" lvl="1" indent="-514350">
              <a:buClr>
                <a:srgbClr val="C00000"/>
              </a:buClr>
              <a:buFont typeface="+mj-lt"/>
              <a:buAutoNum type="arabicPeriod"/>
              <a:tabLst>
                <a:tab pos="793750" algn="l"/>
                <a:tab pos="2514600" algn="l"/>
              </a:tabLst>
            </a:pPr>
            <a:r>
              <a:rPr lang="en-US" sz="2800" dirty="0" smtClean="0"/>
              <a:t>Here </a:t>
            </a:r>
            <a:r>
              <a:rPr lang="en-US" sz="2800" dirty="0"/>
              <a:t>is the graph of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i="1" dirty="0" smtClean="0"/>
              <a:t>y</a:t>
            </a:r>
            <a:r>
              <a:rPr lang="en-US" sz="2800" dirty="0" smtClean="0"/>
              <a:t> </a:t>
            </a:r>
            <a:r>
              <a:rPr lang="en-US" sz="2800" dirty="0"/>
              <a:t>= </a:t>
            </a:r>
            <a:r>
              <a:rPr lang="en-US" sz="2800" dirty="0" smtClean="0"/>
              <a:t>cos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b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Sketch </a:t>
            </a:r>
            <a:r>
              <a:rPr lang="en-US" sz="2800" dirty="0"/>
              <a:t>the graph of </a:t>
            </a:r>
            <a:endParaRPr lang="en-US" sz="2800" dirty="0" smtClean="0"/>
          </a:p>
          <a:p>
            <a:pPr marL="971550" lvl="2" indent="-514350">
              <a:buClr>
                <a:srgbClr val="C00000"/>
              </a:buClr>
              <a:buFont typeface="+mj-lt"/>
              <a:buAutoNum type="alphaLcPeriod"/>
              <a:tabLst>
                <a:tab pos="793750" algn="l"/>
                <a:tab pos="2514600" algn="l"/>
              </a:tabLst>
            </a:pPr>
            <a:r>
              <a:rPr lang="en-US" sz="2800" i="1" dirty="0" smtClean="0"/>
              <a:t>y</a:t>
            </a:r>
            <a:r>
              <a:rPr lang="en-US" sz="2800" dirty="0" smtClean="0"/>
              <a:t> </a:t>
            </a:r>
            <a:r>
              <a:rPr lang="en-US" sz="2800" dirty="0"/>
              <a:t>= -</a:t>
            </a:r>
            <a:r>
              <a:rPr lang="en-US" sz="2800" dirty="0" smtClean="0"/>
              <a:t>cos x  </a:t>
            </a:r>
            <a:r>
              <a:rPr lang="en-US" sz="2800" dirty="0" smtClean="0">
                <a:solidFill>
                  <a:srgbClr val="C00000"/>
                </a:solidFill>
              </a:rPr>
              <a:t>b.</a:t>
            </a:r>
            <a:r>
              <a:rPr lang="en-US" sz="2800" dirty="0" smtClean="0"/>
              <a:t> </a:t>
            </a:r>
            <a:r>
              <a:rPr lang="en-US" sz="2800" i="1" dirty="0"/>
              <a:t>y</a:t>
            </a:r>
            <a:r>
              <a:rPr lang="en-US" sz="2800" dirty="0"/>
              <a:t> = </a:t>
            </a:r>
            <a:r>
              <a:rPr lang="en-US" sz="2800" dirty="0" smtClean="0"/>
              <a:t>2cos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7415" y="3861048"/>
            <a:ext cx="3352897" cy="1871385"/>
          </a:xfrm>
          <a:prstGeom prst="rect">
            <a:avLst/>
          </a:prstGeom>
        </p:spPr>
      </p:pic>
      <p:sp>
        <p:nvSpPr>
          <p:cNvPr id="10" name="Flowchart: Delay 9"/>
          <p:cNvSpPr/>
          <p:nvPr/>
        </p:nvSpPr>
        <p:spPr>
          <a:xfrm flipH="1">
            <a:off x="5215019" y="1196752"/>
            <a:ext cx="365093" cy="5369378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632848" cy="648072"/>
          </a:xfrm>
        </p:spPr>
        <p:txBody>
          <a:bodyPr>
            <a:noAutofit/>
          </a:bodyPr>
          <a:lstStyle/>
          <a:p>
            <a:r>
              <a:rPr lang="en-GB" sz="2700" dirty="0" smtClean="0"/>
              <a:t>19.7 </a:t>
            </a:r>
            <a:r>
              <a:rPr lang="en-GB" sz="2700" dirty="0"/>
              <a:t>– </a:t>
            </a:r>
            <a:r>
              <a:rPr lang="en-US" sz="2700" dirty="0"/>
              <a:t>Reflecting and </a:t>
            </a:r>
            <a:r>
              <a:rPr lang="en-US" sz="2700" dirty="0" smtClean="0"/>
              <a:t>Stretching Graphs </a:t>
            </a:r>
            <a:r>
              <a:rPr lang="en-US" sz="2700" dirty="0"/>
              <a:t>of </a:t>
            </a:r>
            <a:r>
              <a:rPr lang="en-US" sz="2700" dirty="0" smtClean="0"/>
              <a:t>Functions</a:t>
            </a:r>
            <a:endParaRPr lang="en-GB" sz="2700" b="1" dirty="0" smtClean="0"/>
          </a:p>
        </p:txBody>
      </p:sp>
    </p:spTree>
    <p:extLst>
      <p:ext uri="{BB962C8B-B14F-4D97-AF65-F5344CB8AC3E}">
        <p14:creationId xmlns:p14="http://schemas.microsoft.com/office/powerpoint/2010/main" val="161966105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605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8355" y="1196752"/>
            <a:ext cx="5249749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 indent="-514350">
              <a:buClr>
                <a:srgbClr val="C00000"/>
              </a:buClr>
              <a:buFont typeface="+mj-lt"/>
              <a:buAutoNum type="arabicPeriod" startAt="4"/>
              <a:tabLst>
                <a:tab pos="793750" algn="l"/>
                <a:tab pos="2514600" algn="l"/>
              </a:tabLst>
            </a:pPr>
            <a:r>
              <a:rPr lang="en-US" sz="2300" dirty="0"/>
              <a:t>f(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300" dirty="0"/>
              <a:t>) = </a:t>
            </a:r>
            <a:r>
              <a:rPr lang="en-US" sz="2300" dirty="0" smtClean="0"/>
              <a:t>4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300" dirty="0" smtClean="0"/>
              <a:t> </a:t>
            </a:r>
            <a:r>
              <a:rPr lang="en-US" sz="2300" dirty="0"/>
              <a:t>- 2</a:t>
            </a:r>
          </a:p>
          <a:p>
            <a:pPr marL="862013" lvl="2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300" dirty="0" smtClean="0"/>
              <a:t>Copy </a:t>
            </a:r>
            <a:r>
              <a:rPr lang="en-US" sz="2300" dirty="0"/>
              <a:t>and complete the table</a:t>
            </a:r>
            <a:r>
              <a:rPr lang="en-US" sz="2300" dirty="0" smtClean="0"/>
              <a:t>.</a:t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endParaRPr lang="en-US" sz="3200" dirty="0" smtClean="0"/>
          </a:p>
          <a:p>
            <a:pPr marL="862013" lvl="2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300" dirty="0"/>
              <a:t>On the same set of axes, draw the graphs of </a:t>
            </a:r>
            <a:endParaRPr lang="en-US" sz="2300" dirty="0" smtClean="0"/>
          </a:p>
          <a:p>
            <a:pPr marL="1485900" lvl="3" indent="-571500">
              <a:buClr>
                <a:srgbClr val="C00000"/>
              </a:buClr>
              <a:buFont typeface="+mj-lt"/>
              <a:buAutoNum type="romanLcPeriod"/>
              <a:tabLst>
                <a:tab pos="2514600" algn="l"/>
              </a:tabLst>
            </a:pPr>
            <a:r>
              <a:rPr lang="en-US" sz="2300" i="1" dirty="0" smtClean="0"/>
              <a:t>y</a:t>
            </a:r>
            <a:r>
              <a:rPr lang="en-US" sz="2300" dirty="0" smtClean="0"/>
              <a:t> </a:t>
            </a:r>
            <a:r>
              <a:rPr lang="en-US" sz="2300" dirty="0"/>
              <a:t>= f(</a:t>
            </a:r>
            <a:r>
              <a:rPr lang="en-US" sz="2300" i="1" dirty="0"/>
              <a:t>x</a:t>
            </a:r>
            <a:r>
              <a:rPr lang="en-US" sz="2300" dirty="0"/>
              <a:t>) </a:t>
            </a:r>
            <a:r>
              <a:rPr lang="en-US" sz="2300" dirty="0" smtClean="0"/>
              <a:t>	  </a:t>
            </a:r>
            <a:r>
              <a:rPr lang="en-US" sz="2300" dirty="0" smtClean="0">
                <a:solidFill>
                  <a:srgbClr val="C00000"/>
                </a:solidFill>
              </a:rPr>
              <a:t>ii.</a:t>
            </a:r>
            <a:r>
              <a:rPr lang="en-US" sz="2300" dirty="0" smtClean="0"/>
              <a:t> </a:t>
            </a:r>
            <a:r>
              <a:rPr lang="en-US" sz="2300" dirty="0"/>
              <a:t>y = -f(x) </a:t>
            </a:r>
            <a:endParaRPr lang="en-US" sz="2300" dirty="0" smtClean="0"/>
          </a:p>
          <a:p>
            <a:pPr marL="1485900" lvl="3" indent="-571500">
              <a:buClr>
                <a:srgbClr val="C00000"/>
              </a:buClr>
              <a:buFont typeface="+mj-lt"/>
              <a:buAutoNum type="romanLcPeriod" startAt="3"/>
              <a:tabLst>
                <a:tab pos="2514600" algn="l"/>
              </a:tabLst>
            </a:pPr>
            <a:r>
              <a:rPr lang="en-US" sz="2300" i="1" dirty="0" smtClean="0"/>
              <a:t>y</a:t>
            </a:r>
            <a:r>
              <a:rPr lang="en-US" sz="2300" dirty="0" smtClean="0"/>
              <a:t> </a:t>
            </a:r>
            <a:r>
              <a:rPr lang="en-US" sz="2300" dirty="0"/>
              <a:t>= f(-</a:t>
            </a:r>
            <a:r>
              <a:rPr lang="en-US" sz="2300" i="1" dirty="0"/>
              <a:t>x</a:t>
            </a:r>
            <a:r>
              <a:rPr lang="en-US" sz="2300" dirty="0"/>
              <a:t>) </a:t>
            </a:r>
            <a:endParaRPr lang="en-US" sz="2300" dirty="0" smtClean="0"/>
          </a:p>
          <a:p>
            <a:pPr marL="862013" lvl="2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300" dirty="0" smtClean="0"/>
              <a:t>Describe </a:t>
            </a:r>
            <a:r>
              <a:rPr lang="en-US" sz="2300" dirty="0"/>
              <a:t>the transformation that maps f(</a:t>
            </a:r>
            <a:r>
              <a:rPr lang="en-US" sz="2300" i="1" dirty="0"/>
              <a:t>x</a:t>
            </a:r>
            <a:r>
              <a:rPr lang="en-US" sz="2300" dirty="0"/>
              <a:t>) onto -</a:t>
            </a:r>
            <a:r>
              <a:rPr lang="en-US" sz="2300" dirty="0" smtClean="0"/>
              <a:t>f(</a:t>
            </a:r>
            <a:r>
              <a:rPr lang="en-US" sz="2300" i="1" dirty="0" smtClean="0"/>
              <a:t>x</a:t>
            </a:r>
            <a:r>
              <a:rPr lang="en-US" sz="2300" dirty="0" smtClean="0"/>
              <a:t>). </a:t>
            </a:r>
          </a:p>
          <a:p>
            <a:pPr marL="862013" lvl="2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300" dirty="0" smtClean="0"/>
              <a:t>Describe </a:t>
            </a:r>
            <a:r>
              <a:rPr lang="en-US" sz="2300" dirty="0"/>
              <a:t>the transformation that maps f(</a:t>
            </a:r>
            <a:r>
              <a:rPr lang="en-US" sz="2300" i="1" dirty="0"/>
              <a:t>x</a:t>
            </a:r>
            <a:r>
              <a:rPr lang="en-US" sz="2300" dirty="0"/>
              <a:t>) onto f</a:t>
            </a:r>
            <a:r>
              <a:rPr lang="en-US" sz="2300" dirty="0" smtClean="0"/>
              <a:t>(-</a:t>
            </a:r>
            <a:r>
              <a:rPr lang="en-US" sz="2300" i="1" dirty="0" smtClean="0"/>
              <a:t>x</a:t>
            </a:r>
            <a:r>
              <a:rPr lang="en-US" sz="2300" dirty="0" smtClean="0"/>
              <a:t>).</a:t>
            </a:r>
            <a:endParaRPr lang="en-US" sz="23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569519"/>
              </p:ext>
            </p:extLst>
          </p:nvPr>
        </p:nvGraphicFramePr>
        <p:xfrm>
          <a:off x="683568" y="2010152"/>
          <a:ext cx="4752528" cy="1706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2088"/>
                <a:gridCol w="792088"/>
                <a:gridCol w="792088"/>
                <a:gridCol w="792088"/>
                <a:gridCol w="792088"/>
                <a:gridCol w="792088"/>
              </a:tblGrid>
              <a:tr h="33924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924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f(x)</a:t>
                      </a:r>
                      <a:endParaRPr lang="en-US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24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-f(x)</a:t>
                      </a:r>
                      <a:endParaRPr lang="en-US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24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f(-x)</a:t>
                      </a:r>
                      <a:endParaRPr lang="en-US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292" y="1268760"/>
            <a:ext cx="548640" cy="53709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632848" cy="648072"/>
          </a:xfrm>
        </p:spPr>
        <p:txBody>
          <a:bodyPr>
            <a:noAutofit/>
          </a:bodyPr>
          <a:lstStyle/>
          <a:p>
            <a:r>
              <a:rPr lang="en-GB" sz="2700" dirty="0" smtClean="0"/>
              <a:t>19.7 </a:t>
            </a:r>
            <a:r>
              <a:rPr lang="en-GB" sz="2700" dirty="0"/>
              <a:t>– </a:t>
            </a:r>
            <a:r>
              <a:rPr lang="en-US" sz="2700" dirty="0"/>
              <a:t>Reflecting and </a:t>
            </a:r>
            <a:r>
              <a:rPr lang="en-US" sz="2700" dirty="0" smtClean="0"/>
              <a:t>Stretching Graphs </a:t>
            </a:r>
            <a:r>
              <a:rPr lang="en-US" sz="2700" dirty="0"/>
              <a:t>of </a:t>
            </a:r>
            <a:r>
              <a:rPr lang="en-US" sz="2700" dirty="0" smtClean="0"/>
              <a:t>Functions</a:t>
            </a:r>
            <a:endParaRPr lang="en-GB" sz="2700" b="1" dirty="0" smtClean="0"/>
          </a:p>
        </p:txBody>
      </p:sp>
    </p:spTree>
    <p:extLst>
      <p:ext uri="{BB962C8B-B14F-4D97-AF65-F5344CB8AC3E}">
        <p14:creationId xmlns:p14="http://schemas.microsoft.com/office/powerpoint/2010/main" val="187044873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605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700" dirty="0" smtClean="0"/>
              <a:t>19.7 </a:t>
            </a:r>
            <a:r>
              <a:rPr lang="en-GB" sz="2700" dirty="0"/>
              <a:t>– </a:t>
            </a:r>
            <a:r>
              <a:rPr lang="en-US" sz="2700" dirty="0"/>
              <a:t>Reflecting and </a:t>
            </a:r>
            <a:r>
              <a:rPr lang="en-US" sz="2700" dirty="0" smtClean="0"/>
              <a:t>Stretching Graphs </a:t>
            </a:r>
            <a:r>
              <a:rPr lang="en-US" sz="2700" dirty="0"/>
              <a:t>of </a:t>
            </a:r>
            <a:r>
              <a:rPr lang="en-US" sz="2700" dirty="0" smtClean="0"/>
              <a:t>Functions</a:t>
            </a:r>
            <a:endParaRPr lang="en-GB" sz="2700" b="1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293941" y="1283564"/>
            <a:ext cx="8484111" cy="5241780"/>
            <a:chOff x="150164" y="6494199"/>
            <a:chExt cx="8568952" cy="5241780"/>
          </a:xfrm>
        </p:grpSpPr>
        <p:sp>
          <p:nvSpPr>
            <p:cNvPr id="10" name="Rectangle 9"/>
            <p:cNvSpPr/>
            <p:nvPr/>
          </p:nvSpPr>
          <p:spPr>
            <a:xfrm flipH="1">
              <a:off x="150164" y="6673055"/>
              <a:ext cx="8568952" cy="506292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transformation that maps the graph y = f(</a:t>
              </a:r>
              <a:r>
                <a:rPr lang="en-US" sz="4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onto the graph y = f(-</a:t>
              </a:r>
              <a:r>
                <a:rPr lang="en-US" sz="4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is a reflection in the </a:t>
              </a:r>
              <a:r>
                <a:rPr lang="en-US" sz="44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4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-axis</a:t>
              </a:r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transformation that maps the graph y = f(</a:t>
              </a:r>
              <a:r>
                <a:rPr lang="en-US" sz="4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onto the graph </a:t>
              </a:r>
              <a:r>
                <a:rPr lang="en-US" sz="4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4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44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4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-f(</a:t>
              </a:r>
              <a:r>
                <a:rPr lang="en-US" sz="4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is a reflection in the </a:t>
              </a:r>
              <a:r>
                <a:rPr lang="en-US" sz="44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4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-axis</a:t>
              </a:r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2" name="Pentagon 11"/>
            <p:cNvSpPr/>
            <p:nvPr/>
          </p:nvSpPr>
          <p:spPr>
            <a:xfrm>
              <a:off x="150164" y="6494199"/>
              <a:ext cx="3240360" cy="432048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10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219177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19 </a:t>
            </a:r>
            <a:r>
              <a:rPr lang="en-GB" sz="4000" dirty="0"/>
              <a:t>– </a:t>
            </a:r>
            <a:r>
              <a:rPr lang="en-GB" sz="4000" dirty="0" smtClean="0"/>
              <a:t>Prior Knowledge Check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587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4"/>
              <a:tabLst>
                <a:tab pos="914400" algn="l"/>
                <a:tab pos="2514600" algn="l"/>
              </a:tabLst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Water is poured into each container at a steady rate. The graphs show how the depth of water changes. Match each graph to a container.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38" y="3739643"/>
            <a:ext cx="4418349" cy="287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3034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606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8355" y="1196752"/>
            <a:ext cx="5249749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5"/>
              <a:tabLst>
                <a:tab pos="793750" algn="l"/>
                <a:tab pos="2514600" algn="l"/>
              </a:tabLst>
            </a:pPr>
            <a:r>
              <a:rPr lang="en-US" sz="2100" b="1" dirty="0" smtClean="0">
                <a:solidFill>
                  <a:srgbClr val="C00000"/>
                </a:solidFill>
              </a:rPr>
              <a:t>Reasoning </a:t>
            </a:r>
            <a:r>
              <a:rPr lang="en-US" sz="2100" dirty="0" smtClean="0"/>
              <a:t>The </a:t>
            </a:r>
            <a:br>
              <a:rPr lang="en-US" sz="2100" dirty="0" smtClean="0"/>
            </a:br>
            <a:r>
              <a:rPr lang="en-US" sz="2100" dirty="0" smtClean="0"/>
              <a:t>diagram shows </a:t>
            </a:r>
            <a:br>
              <a:rPr lang="en-US" sz="2100" dirty="0" smtClean="0"/>
            </a:br>
            <a:r>
              <a:rPr lang="en-US" sz="2100" dirty="0" smtClean="0"/>
              <a:t>the graph of </a:t>
            </a:r>
            <a:br>
              <a:rPr lang="en-US" sz="2100" dirty="0" smtClean="0"/>
            </a:br>
            <a:r>
              <a:rPr lang="en-US" sz="2100" dirty="0" smtClean="0"/>
              <a:t>y = f(x)</a:t>
            </a:r>
            <a:br>
              <a:rPr lang="en-US" sz="2100" dirty="0" smtClean="0"/>
            </a:br>
            <a:r>
              <a:rPr lang="en-US" sz="2100" dirty="0" smtClean="0"/>
              <a:t/>
            </a:r>
            <a:br>
              <a:rPr lang="en-US" sz="2100" dirty="0" smtClean="0"/>
            </a:br>
            <a:endParaRPr lang="en-US" sz="2100" dirty="0" smtClean="0"/>
          </a:p>
          <a:p>
            <a:pPr marL="690563" lvl="2" indent="-3460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 smtClean="0"/>
              <a:t>Copy </a:t>
            </a:r>
            <a:r>
              <a:rPr lang="en-US" sz="2100" dirty="0"/>
              <a:t>the sketch.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On </a:t>
            </a:r>
            <a:r>
              <a:rPr lang="en-US" sz="2100" dirty="0"/>
              <a:t>the same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axes </a:t>
            </a:r>
            <a:r>
              <a:rPr lang="en-US" sz="2100" dirty="0"/>
              <a:t>sketch the </a:t>
            </a:r>
            <a:r>
              <a:rPr lang="en-US" sz="2100" dirty="0" smtClean="0"/>
              <a:t>graphs </a:t>
            </a:r>
            <a:r>
              <a:rPr lang="en-US" sz="2100" dirty="0"/>
              <a:t>of </a:t>
            </a:r>
            <a:endParaRPr lang="en-US" sz="2100" dirty="0" smtClean="0"/>
          </a:p>
          <a:p>
            <a:pPr marL="1311275" lvl="3" indent="-396875">
              <a:buClr>
                <a:srgbClr val="C00000"/>
              </a:buClr>
              <a:buFont typeface="+mj-lt"/>
              <a:buAutoNum type="romanLcPeriod"/>
              <a:tabLst>
                <a:tab pos="2514600" algn="l"/>
              </a:tabLst>
            </a:pPr>
            <a:r>
              <a:rPr lang="en-US" sz="2100" i="1" dirty="0" smtClean="0"/>
              <a:t>y</a:t>
            </a:r>
            <a:r>
              <a:rPr lang="en-US" sz="2100" dirty="0" smtClean="0"/>
              <a:t> </a:t>
            </a:r>
            <a:r>
              <a:rPr lang="en-US" sz="2100" dirty="0"/>
              <a:t>= -f(</a:t>
            </a:r>
            <a:r>
              <a:rPr lang="en-US" sz="2100" i="1" dirty="0"/>
              <a:t>x</a:t>
            </a:r>
            <a:r>
              <a:rPr lang="en-US" sz="2100" dirty="0"/>
              <a:t>) </a:t>
            </a:r>
            <a:r>
              <a:rPr lang="en-US" sz="2100" dirty="0" smtClean="0"/>
              <a:t>	    </a:t>
            </a:r>
            <a:r>
              <a:rPr lang="en-US" sz="2100" dirty="0" smtClean="0">
                <a:solidFill>
                  <a:srgbClr val="C00000"/>
                </a:solidFill>
              </a:rPr>
              <a:t>ii.</a:t>
            </a:r>
            <a:r>
              <a:rPr lang="en-US" sz="2100" dirty="0" smtClean="0"/>
              <a:t> </a:t>
            </a:r>
            <a:r>
              <a:rPr lang="en-US" sz="2100" i="1" dirty="0"/>
              <a:t>y</a:t>
            </a:r>
            <a:r>
              <a:rPr lang="en-US" sz="2100" dirty="0"/>
              <a:t> = f(-</a:t>
            </a:r>
            <a:r>
              <a:rPr lang="en-US" sz="2100" i="1" dirty="0"/>
              <a:t>x</a:t>
            </a:r>
            <a:r>
              <a:rPr lang="en-US" sz="2100" dirty="0"/>
              <a:t>)</a:t>
            </a:r>
          </a:p>
          <a:p>
            <a:pPr marL="690563" lvl="2" indent="-346075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100" dirty="0" smtClean="0"/>
              <a:t>Finley </a:t>
            </a:r>
            <a:r>
              <a:rPr lang="en-US" sz="2100" dirty="0"/>
              <a:t>says, 'The graphs of </a:t>
            </a:r>
            <a:r>
              <a:rPr lang="en-US" sz="2100" i="1" dirty="0"/>
              <a:t>y</a:t>
            </a:r>
            <a:r>
              <a:rPr lang="en-US" sz="2100" dirty="0"/>
              <a:t> = f(</a:t>
            </a:r>
            <a:r>
              <a:rPr lang="en-US" sz="2100" i="1" dirty="0"/>
              <a:t>x</a:t>
            </a:r>
            <a:r>
              <a:rPr lang="en-US" sz="2100" dirty="0"/>
              <a:t>) and </a:t>
            </a:r>
            <a:r>
              <a:rPr lang="en-US" sz="2100" i="1" dirty="0"/>
              <a:t>y</a:t>
            </a:r>
            <a:r>
              <a:rPr lang="en-US" sz="2100" dirty="0"/>
              <a:t> = -f(</a:t>
            </a:r>
            <a:r>
              <a:rPr lang="en-US" sz="2100" i="1" dirty="0"/>
              <a:t>x</a:t>
            </a:r>
            <a:r>
              <a:rPr lang="en-US" sz="2100" dirty="0"/>
              <a:t>) always intersect the </a:t>
            </a:r>
            <a:r>
              <a:rPr lang="en-US" sz="2100" i="1" dirty="0" smtClean="0"/>
              <a:t>y</a:t>
            </a:r>
            <a:r>
              <a:rPr lang="en-US" sz="2100" dirty="0" smtClean="0"/>
              <a:t>-axis </a:t>
            </a:r>
            <a:r>
              <a:rPr lang="en-US" sz="2100" dirty="0"/>
              <a:t>in the same place. The graphs of </a:t>
            </a:r>
            <a:r>
              <a:rPr lang="en-US" sz="2100" i="1" dirty="0"/>
              <a:t>y</a:t>
            </a:r>
            <a:r>
              <a:rPr lang="en-US" sz="2100" dirty="0"/>
              <a:t> = f(</a:t>
            </a:r>
            <a:r>
              <a:rPr lang="en-US" sz="2100" i="1" dirty="0"/>
              <a:t>x</a:t>
            </a:r>
            <a:r>
              <a:rPr lang="en-US" sz="2100" dirty="0"/>
              <a:t>) and </a:t>
            </a:r>
            <a:r>
              <a:rPr lang="en-US" sz="2100" i="1" dirty="0"/>
              <a:t>y</a:t>
            </a:r>
            <a:r>
              <a:rPr lang="en-US" sz="2100" dirty="0"/>
              <a:t> = f(-</a:t>
            </a:r>
            <a:r>
              <a:rPr lang="en-US" sz="2100" i="1" dirty="0"/>
              <a:t>x</a:t>
            </a:r>
            <a:r>
              <a:rPr lang="en-US" sz="2100" dirty="0"/>
              <a:t>) always intersect the </a:t>
            </a:r>
            <a:r>
              <a:rPr lang="en-US" sz="2100" i="1" dirty="0"/>
              <a:t>x</a:t>
            </a:r>
            <a:r>
              <a:rPr lang="en-US" sz="2100" dirty="0"/>
              <a:t>-axis in the same place.' Is Finley right? Explain your answer.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632848" cy="648072"/>
          </a:xfrm>
        </p:spPr>
        <p:txBody>
          <a:bodyPr>
            <a:noAutofit/>
          </a:bodyPr>
          <a:lstStyle/>
          <a:p>
            <a:r>
              <a:rPr lang="en-GB" sz="2700" dirty="0" smtClean="0"/>
              <a:t>19.7 </a:t>
            </a:r>
            <a:r>
              <a:rPr lang="en-GB" sz="2700" dirty="0"/>
              <a:t>– </a:t>
            </a:r>
            <a:r>
              <a:rPr lang="en-US" sz="2700" dirty="0"/>
              <a:t>Reflecting and </a:t>
            </a:r>
            <a:r>
              <a:rPr lang="en-US" sz="2700" dirty="0" smtClean="0"/>
              <a:t>Stretching Graphs </a:t>
            </a:r>
            <a:r>
              <a:rPr lang="en-US" sz="2700" dirty="0"/>
              <a:t>of </a:t>
            </a:r>
            <a:r>
              <a:rPr lang="en-US" sz="2700" dirty="0" smtClean="0"/>
              <a:t>Functions</a:t>
            </a:r>
            <a:endParaRPr lang="en-GB" sz="27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549" y="1274791"/>
            <a:ext cx="2436073" cy="23702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6262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606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8355" y="1196752"/>
            <a:ext cx="5249749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6"/>
              <a:tabLst>
                <a:tab pos="793750" algn="l"/>
                <a:tab pos="2514600" algn="l"/>
              </a:tabLst>
            </a:pPr>
            <a:r>
              <a:rPr lang="en-US" sz="2100" b="1" dirty="0" smtClean="0">
                <a:solidFill>
                  <a:srgbClr val="C00000"/>
                </a:solidFill>
              </a:rPr>
              <a:t>Reasoning </a:t>
            </a:r>
            <a:r>
              <a:rPr lang="en-US" sz="2100" dirty="0" smtClean="0"/>
              <a:t>The </a:t>
            </a:r>
            <a:r>
              <a:rPr lang="en-US" sz="2100" dirty="0"/>
              <a:t>diagram shows the graph of </a:t>
            </a:r>
            <a:r>
              <a:rPr lang="en-US" sz="2100" i="1" dirty="0"/>
              <a:t>y</a:t>
            </a:r>
            <a:r>
              <a:rPr lang="en-US" sz="2100" dirty="0"/>
              <a:t> = </a:t>
            </a:r>
            <a:r>
              <a:rPr lang="en-US" sz="2100" dirty="0" smtClean="0"/>
              <a:t>f(</a:t>
            </a:r>
            <a:r>
              <a:rPr lang="en-US" sz="2100" i="1" dirty="0" smtClean="0"/>
              <a:t>x</a:t>
            </a:r>
            <a:r>
              <a:rPr lang="en-US" sz="2100" dirty="0" smtClean="0"/>
              <a:t>)</a:t>
            </a:r>
            <a:br>
              <a:rPr lang="en-US" sz="2100" dirty="0" smtClean="0"/>
            </a:br>
            <a:r>
              <a:rPr lang="en-US" sz="2100" dirty="0" smtClean="0"/>
              <a:t>The </a:t>
            </a:r>
            <a:r>
              <a:rPr lang="en-US" sz="2100" dirty="0"/>
              <a:t>turning point of the curve is A(2, </a:t>
            </a:r>
            <a:r>
              <a:rPr lang="en-US" sz="2100" dirty="0" smtClean="0"/>
              <a:t>4). Write </a:t>
            </a:r>
            <a:r>
              <a:rPr lang="en-US" sz="2100" dirty="0"/>
              <a:t>the coordinates of the turning points of the curves with these equations, </a:t>
            </a:r>
            <a:endParaRPr lang="en-US" sz="2100" dirty="0" smtClean="0"/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793750" algn="l"/>
                <a:tab pos="2514600" algn="l"/>
              </a:tabLst>
            </a:pPr>
            <a:r>
              <a:rPr lang="en-US" sz="2100" i="1" dirty="0" smtClean="0"/>
              <a:t>y</a:t>
            </a:r>
            <a:r>
              <a:rPr lang="en-US" sz="2100" dirty="0" smtClean="0"/>
              <a:t> </a:t>
            </a:r>
            <a:r>
              <a:rPr lang="en-US" sz="2100" dirty="0"/>
              <a:t>= -f(</a:t>
            </a:r>
            <a:r>
              <a:rPr lang="en-US" sz="2100" i="1" dirty="0"/>
              <a:t>x</a:t>
            </a:r>
            <a:r>
              <a:rPr lang="en-US" sz="2100" dirty="0"/>
              <a:t>)  </a:t>
            </a:r>
            <a:r>
              <a:rPr lang="en-US" sz="2100" dirty="0" smtClean="0"/>
              <a:t>  </a:t>
            </a:r>
            <a:r>
              <a:rPr lang="en-US" sz="2100" dirty="0" smtClean="0">
                <a:solidFill>
                  <a:srgbClr val="C00000"/>
                </a:solidFill>
              </a:rPr>
              <a:t>b.</a:t>
            </a:r>
            <a:r>
              <a:rPr lang="en-US" sz="2100" dirty="0" smtClean="0"/>
              <a:t> </a:t>
            </a:r>
            <a:r>
              <a:rPr lang="en-US" sz="2100" i="1" dirty="0"/>
              <a:t>y</a:t>
            </a:r>
            <a:r>
              <a:rPr lang="en-US" sz="2100" dirty="0"/>
              <a:t> = f(-</a:t>
            </a:r>
            <a:r>
              <a:rPr lang="en-US" sz="2100" i="1" dirty="0"/>
              <a:t>x</a:t>
            </a:r>
            <a:r>
              <a:rPr lang="en-US" sz="2100" dirty="0"/>
              <a:t>) </a:t>
            </a:r>
            <a:r>
              <a:rPr lang="en-US" sz="2100" dirty="0" smtClean="0"/>
              <a:t>   </a:t>
            </a:r>
            <a:r>
              <a:rPr lang="en-US" sz="2100" dirty="0" smtClean="0">
                <a:solidFill>
                  <a:srgbClr val="C00000"/>
                </a:solidFill>
              </a:rPr>
              <a:t>c.</a:t>
            </a:r>
            <a:r>
              <a:rPr lang="en-US" sz="2100" dirty="0" smtClean="0"/>
              <a:t> </a:t>
            </a:r>
            <a:r>
              <a:rPr lang="en-US" sz="2100" i="1" dirty="0"/>
              <a:t>y</a:t>
            </a:r>
            <a:r>
              <a:rPr lang="en-US" sz="2100" dirty="0"/>
              <a:t> = -f</a:t>
            </a:r>
            <a:r>
              <a:rPr lang="en-US" sz="2100" dirty="0" smtClean="0"/>
              <a:t>(-</a:t>
            </a:r>
            <a:r>
              <a:rPr lang="en-US" sz="2100" i="1" dirty="0"/>
              <a:t>x</a:t>
            </a:r>
            <a:r>
              <a:rPr lang="en-US" sz="2100" dirty="0" smtClean="0"/>
              <a:t>)</a:t>
            </a:r>
            <a:endParaRPr lang="en-US" sz="21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632848" cy="648072"/>
          </a:xfrm>
        </p:spPr>
        <p:txBody>
          <a:bodyPr>
            <a:noAutofit/>
          </a:bodyPr>
          <a:lstStyle/>
          <a:p>
            <a:r>
              <a:rPr lang="en-GB" sz="2700" dirty="0" smtClean="0"/>
              <a:t>19.7 </a:t>
            </a:r>
            <a:r>
              <a:rPr lang="en-GB" sz="2700" dirty="0"/>
              <a:t>– </a:t>
            </a:r>
            <a:r>
              <a:rPr lang="en-US" sz="2700" dirty="0"/>
              <a:t>Reflecting and </a:t>
            </a:r>
            <a:r>
              <a:rPr lang="en-US" sz="2700" dirty="0" smtClean="0"/>
              <a:t>Stretching Graphs </a:t>
            </a:r>
            <a:r>
              <a:rPr lang="en-US" sz="2700" dirty="0"/>
              <a:t>of </a:t>
            </a:r>
            <a:r>
              <a:rPr lang="en-US" sz="2700" dirty="0" smtClean="0"/>
              <a:t>Functions</a:t>
            </a:r>
            <a:endParaRPr lang="en-GB" sz="27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624" y="3688407"/>
            <a:ext cx="3485292" cy="286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8511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606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8355" y="1196752"/>
            <a:ext cx="5249749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7"/>
              <a:tabLst>
                <a:tab pos="793750" algn="l"/>
                <a:tab pos="2514600" algn="l"/>
              </a:tabLst>
            </a:pPr>
            <a:r>
              <a:rPr lang="en-US" sz="2300" b="1" dirty="0" smtClean="0">
                <a:solidFill>
                  <a:srgbClr val="C00000"/>
                </a:solidFill>
              </a:rPr>
              <a:t>Reasoning </a:t>
            </a:r>
            <a:r>
              <a:rPr lang="en-US" sz="2300" dirty="0" smtClean="0"/>
              <a:t>Here is the </a:t>
            </a:r>
            <a:r>
              <a:rPr lang="en-US" sz="2300" dirty="0"/>
              <a:t>graph of 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i="1" dirty="0" smtClean="0"/>
              <a:t>y</a:t>
            </a:r>
            <a:r>
              <a:rPr lang="en-US" sz="2300" dirty="0" smtClean="0"/>
              <a:t> </a:t>
            </a:r>
            <a:r>
              <a:rPr lang="en-US" sz="2300" dirty="0"/>
              <a:t>= </a:t>
            </a:r>
            <a:r>
              <a:rPr lang="en-US" sz="2300" dirty="0" smtClean="0"/>
              <a:t>f(</a:t>
            </a:r>
            <a:r>
              <a:rPr lang="en-US" sz="2300" i="1" dirty="0" smtClean="0"/>
              <a:t>x</a:t>
            </a:r>
            <a:r>
              <a:rPr lang="en-US" sz="2300" dirty="0" smtClean="0"/>
              <a:t>) – </a:t>
            </a:r>
            <a:r>
              <a:rPr lang="en-US" sz="2300" i="1" dirty="0" smtClean="0"/>
              <a:t>x</a:t>
            </a:r>
            <a:r>
              <a:rPr lang="en-US" sz="2300" baseline="30000" dirty="0" smtClean="0"/>
              <a:t>2</a:t>
            </a:r>
            <a:r>
              <a:rPr lang="en-US" sz="2300" dirty="0" smtClean="0"/>
              <a:t> + 2</a:t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endParaRPr lang="en-US" sz="2300" dirty="0" smtClean="0"/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793750" algn="l"/>
                <a:tab pos="2514600" algn="l"/>
              </a:tabLst>
            </a:pPr>
            <a:r>
              <a:rPr lang="en-US" sz="2300" dirty="0" smtClean="0"/>
              <a:t>Copy </a:t>
            </a:r>
            <a:r>
              <a:rPr lang="en-US" sz="2300" dirty="0"/>
              <a:t>the sketch and on the same axes sketch the graphs of </a:t>
            </a:r>
            <a:endParaRPr lang="en-US" sz="2300" dirty="0" smtClean="0"/>
          </a:p>
          <a:p>
            <a:pPr marL="1311275" lvl="3" indent="-396875">
              <a:buClr>
                <a:srgbClr val="C00000"/>
              </a:buClr>
              <a:buFont typeface="+mj-lt"/>
              <a:buAutoNum type="romanLcPeriod"/>
              <a:tabLst>
                <a:tab pos="793750" algn="l"/>
                <a:tab pos="2514600" algn="l"/>
              </a:tabLst>
            </a:pPr>
            <a:r>
              <a:rPr lang="en-US" sz="2300" dirty="0" smtClean="0"/>
              <a:t>-</a:t>
            </a:r>
            <a:r>
              <a:rPr lang="en-US" sz="2300" dirty="0"/>
              <a:t>f(</a:t>
            </a:r>
            <a:r>
              <a:rPr lang="en-US" sz="2300" i="1" dirty="0"/>
              <a:t>x</a:t>
            </a:r>
            <a:r>
              <a:rPr lang="en-US" sz="2300" dirty="0"/>
              <a:t>) </a:t>
            </a:r>
            <a:r>
              <a:rPr lang="en-US" sz="2300" dirty="0" smtClean="0"/>
              <a:t>     </a:t>
            </a:r>
            <a:r>
              <a:rPr lang="en-US" sz="2300" dirty="0" smtClean="0">
                <a:solidFill>
                  <a:srgbClr val="C00000"/>
                </a:solidFill>
              </a:rPr>
              <a:t>ii.</a:t>
            </a:r>
            <a:r>
              <a:rPr lang="en-US" sz="2300" dirty="0" smtClean="0"/>
              <a:t> </a:t>
            </a:r>
            <a:r>
              <a:rPr lang="en-US" sz="2300" dirty="0"/>
              <a:t>f(-</a:t>
            </a:r>
            <a:r>
              <a:rPr lang="en-US" sz="2300" i="1" dirty="0"/>
              <a:t>x</a:t>
            </a:r>
            <a:r>
              <a:rPr lang="en-US" sz="2300" dirty="0"/>
              <a:t>) </a:t>
            </a:r>
            <a:r>
              <a:rPr lang="en-US" sz="2300" dirty="0" smtClean="0"/>
              <a:t>    </a:t>
            </a:r>
            <a:r>
              <a:rPr lang="en-US" sz="2300" dirty="0" smtClean="0">
                <a:solidFill>
                  <a:srgbClr val="C00000"/>
                </a:solidFill>
              </a:rPr>
              <a:t>iii.</a:t>
            </a:r>
            <a:r>
              <a:rPr lang="en-US" sz="2300" dirty="0" smtClean="0"/>
              <a:t> </a:t>
            </a:r>
            <a:r>
              <a:rPr lang="en-US" sz="2300" dirty="0"/>
              <a:t>-f(-</a:t>
            </a:r>
            <a:r>
              <a:rPr lang="en-US" sz="2300" i="1" dirty="0"/>
              <a:t>x</a:t>
            </a:r>
            <a:r>
              <a:rPr lang="en-US" sz="2300" dirty="0"/>
              <a:t>) </a:t>
            </a:r>
            <a:endParaRPr lang="en-US" sz="2300" dirty="0" smtClean="0"/>
          </a:p>
          <a:p>
            <a:pPr marL="854075" lvl="2" indent="-396875">
              <a:buClr>
                <a:srgbClr val="C00000"/>
              </a:buClr>
              <a:buFont typeface="+mj-lt"/>
              <a:buAutoNum type="alphaLcPeriod"/>
              <a:tabLst>
                <a:tab pos="793750" algn="l"/>
                <a:tab pos="2514600" algn="l"/>
              </a:tabLst>
            </a:pPr>
            <a:r>
              <a:rPr lang="en-US" sz="2300" dirty="0" smtClean="0"/>
              <a:t>Describe </a:t>
            </a:r>
            <a:r>
              <a:rPr lang="en-US" sz="2300" dirty="0"/>
              <a:t>the transformation that maps f(</a:t>
            </a:r>
            <a:r>
              <a:rPr lang="en-US" sz="2300" i="1" dirty="0"/>
              <a:t>x</a:t>
            </a:r>
            <a:r>
              <a:rPr lang="en-US" sz="2300" dirty="0"/>
              <a:t>) onto </a:t>
            </a:r>
            <a:r>
              <a:rPr lang="en-US" sz="2300" dirty="0" smtClean="0"/>
              <a:t>-f(-</a:t>
            </a:r>
            <a:r>
              <a:rPr lang="en-US" sz="2300" i="1" dirty="0" smtClean="0"/>
              <a:t>x</a:t>
            </a:r>
            <a:r>
              <a:rPr lang="en-US" sz="2300" dirty="0"/>
              <a:t>).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632848" cy="648072"/>
          </a:xfrm>
        </p:spPr>
        <p:txBody>
          <a:bodyPr>
            <a:noAutofit/>
          </a:bodyPr>
          <a:lstStyle/>
          <a:p>
            <a:r>
              <a:rPr lang="en-GB" sz="2700" dirty="0" smtClean="0"/>
              <a:t>19.7 </a:t>
            </a:r>
            <a:r>
              <a:rPr lang="en-GB" sz="2700" dirty="0"/>
              <a:t>– </a:t>
            </a:r>
            <a:r>
              <a:rPr lang="en-US" sz="2700" dirty="0"/>
              <a:t>Reflecting and </a:t>
            </a:r>
            <a:r>
              <a:rPr lang="en-US" sz="2700" dirty="0" smtClean="0"/>
              <a:t>Stretching Graphs </a:t>
            </a:r>
            <a:r>
              <a:rPr lang="en-US" sz="2700" dirty="0"/>
              <a:t>of </a:t>
            </a:r>
            <a:r>
              <a:rPr lang="en-US" sz="2700" dirty="0" smtClean="0"/>
              <a:t>Functions</a:t>
            </a:r>
            <a:endParaRPr lang="en-GB" sz="27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9672" y="2060848"/>
            <a:ext cx="3194859" cy="269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6842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607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8355" y="1196752"/>
            <a:ext cx="5249749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8"/>
              <a:tabLst>
                <a:tab pos="793750" algn="l"/>
                <a:tab pos="2514600" algn="l"/>
              </a:tabLst>
            </a:pPr>
            <a:r>
              <a:rPr lang="en-US" sz="2200" dirty="0" smtClean="0"/>
              <a:t>f(x</a:t>
            </a:r>
            <a:r>
              <a:rPr lang="en-US" sz="2200" dirty="0"/>
              <a:t>) = </a:t>
            </a:r>
            <a:r>
              <a:rPr lang="en-US" sz="2200" i="1" dirty="0"/>
              <a:t>x</a:t>
            </a:r>
            <a:r>
              <a:rPr lang="en-US" sz="2200" baseline="30000" dirty="0"/>
              <a:t>2</a:t>
            </a:r>
            <a:r>
              <a:rPr lang="en-US" sz="2200" dirty="0"/>
              <a:t> </a:t>
            </a:r>
            <a:r>
              <a:rPr lang="en-US" sz="2200" dirty="0" smtClean="0"/>
              <a:t>– 4</a:t>
            </a:r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793750" algn="l"/>
                <a:tab pos="2514600" algn="l"/>
              </a:tabLst>
            </a:pPr>
            <a:r>
              <a:rPr lang="en-US" sz="2200" dirty="0" smtClean="0"/>
              <a:t>Copy </a:t>
            </a:r>
            <a:r>
              <a:rPr lang="en-US" sz="2200" dirty="0"/>
              <a:t>and complete the table</a:t>
            </a:r>
            <a:r>
              <a:rPr lang="en-US" sz="2200" dirty="0" smtClean="0"/>
              <a:t>.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2200" dirty="0" smtClean="0"/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793750" algn="l"/>
                <a:tab pos="2514600" algn="l"/>
              </a:tabLst>
            </a:pPr>
            <a:r>
              <a:rPr lang="en-US" sz="2200" dirty="0"/>
              <a:t>On the same set of axes draw the graphs </a:t>
            </a:r>
            <a:r>
              <a:rPr lang="en-US" sz="2200" dirty="0" smtClean="0"/>
              <a:t>of</a:t>
            </a:r>
          </a:p>
          <a:p>
            <a:pPr marL="1428750" lvl="3" indent="-514350">
              <a:buClr>
                <a:srgbClr val="C00000"/>
              </a:buClr>
              <a:buFont typeface="+mj-lt"/>
              <a:buAutoNum type="romanLcPeriod"/>
              <a:tabLst>
                <a:tab pos="793750" algn="l"/>
                <a:tab pos="2514600" algn="l"/>
              </a:tabLst>
            </a:pPr>
            <a:r>
              <a:rPr lang="en-US" sz="2200" i="1" dirty="0" smtClean="0"/>
              <a:t>y</a:t>
            </a:r>
            <a:r>
              <a:rPr lang="en-US" sz="2200" dirty="0" smtClean="0"/>
              <a:t> </a:t>
            </a:r>
            <a:r>
              <a:rPr lang="en-US" sz="2200" dirty="0"/>
              <a:t>= f(</a:t>
            </a:r>
            <a:r>
              <a:rPr lang="en-US" sz="2200" i="1" dirty="0"/>
              <a:t>x</a:t>
            </a:r>
            <a:r>
              <a:rPr lang="en-US" sz="2200" dirty="0"/>
              <a:t>) </a:t>
            </a:r>
            <a:r>
              <a:rPr lang="en-US" sz="2200" dirty="0" smtClean="0"/>
              <a:t>	    </a:t>
            </a:r>
            <a:r>
              <a:rPr lang="en-US" sz="2200" dirty="0" smtClean="0">
                <a:solidFill>
                  <a:srgbClr val="C00000"/>
                </a:solidFill>
              </a:rPr>
              <a:t>ii.</a:t>
            </a:r>
            <a:r>
              <a:rPr lang="en-US" sz="2200" dirty="0" smtClean="0"/>
              <a:t> </a:t>
            </a:r>
            <a:r>
              <a:rPr lang="en-US" sz="2200" i="1" dirty="0"/>
              <a:t>y</a:t>
            </a:r>
            <a:r>
              <a:rPr lang="en-US" sz="2200" dirty="0"/>
              <a:t> = </a:t>
            </a:r>
            <a:r>
              <a:rPr lang="en-US" sz="2200" dirty="0" smtClean="0"/>
              <a:t>2f(</a:t>
            </a:r>
            <a:r>
              <a:rPr lang="en-US" sz="2200" i="1" dirty="0" smtClean="0"/>
              <a:t>x</a:t>
            </a:r>
            <a:r>
              <a:rPr lang="en-US" sz="2200" dirty="0"/>
              <a:t>) </a:t>
            </a:r>
            <a:endParaRPr lang="en-US" sz="2200" dirty="0" smtClean="0"/>
          </a:p>
          <a:p>
            <a:pPr marL="1428750" lvl="3" indent="-514350">
              <a:buClr>
                <a:srgbClr val="C00000"/>
              </a:buClr>
              <a:buFont typeface="+mj-lt"/>
              <a:buAutoNum type="romanLcPeriod" startAt="3"/>
              <a:tabLst>
                <a:tab pos="793750" algn="l"/>
                <a:tab pos="2514600" algn="l"/>
              </a:tabLst>
            </a:pPr>
            <a:r>
              <a:rPr lang="en-US" sz="2200" i="1" dirty="0" smtClean="0"/>
              <a:t>y</a:t>
            </a:r>
            <a:r>
              <a:rPr lang="en-US" sz="2200" dirty="0" smtClean="0"/>
              <a:t> </a:t>
            </a:r>
            <a:r>
              <a:rPr lang="en-US" sz="2200" dirty="0"/>
              <a:t>= f(2</a:t>
            </a:r>
            <a:r>
              <a:rPr lang="en-US" sz="2200" i="1" dirty="0"/>
              <a:t>x</a:t>
            </a:r>
            <a:r>
              <a:rPr lang="en-US" sz="2200" dirty="0"/>
              <a:t>)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704856" cy="648072"/>
          </a:xfrm>
        </p:spPr>
        <p:txBody>
          <a:bodyPr>
            <a:noAutofit/>
          </a:bodyPr>
          <a:lstStyle/>
          <a:p>
            <a:r>
              <a:rPr lang="en-GB" sz="2700" dirty="0" smtClean="0"/>
              <a:t>19.7 </a:t>
            </a:r>
            <a:r>
              <a:rPr lang="en-GB" sz="2700" dirty="0"/>
              <a:t>– </a:t>
            </a:r>
            <a:r>
              <a:rPr lang="en-US" sz="2700" dirty="0"/>
              <a:t>Reflecting and </a:t>
            </a:r>
            <a:r>
              <a:rPr lang="en-US" sz="2700" dirty="0" smtClean="0"/>
              <a:t>Stretching Graphs </a:t>
            </a:r>
            <a:r>
              <a:rPr lang="en-US" sz="2700" dirty="0"/>
              <a:t>of </a:t>
            </a:r>
            <a:r>
              <a:rPr lang="en-US" sz="2700" dirty="0" smtClean="0"/>
              <a:t>Functions</a:t>
            </a:r>
            <a:endParaRPr lang="en-GB" sz="2700" b="1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494477"/>
              </p:ext>
            </p:extLst>
          </p:nvPr>
        </p:nvGraphicFramePr>
        <p:xfrm>
          <a:off x="539552" y="1988840"/>
          <a:ext cx="4752528" cy="158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2088"/>
                <a:gridCol w="792088"/>
                <a:gridCol w="792088"/>
                <a:gridCol w="792088"/>
                <a:gridCol w="792088"/>
                <a:gridCol w="792088"/>
              </a:tblGrid>
              <a:tr h="30623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0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623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f(</a:t>
                      </a:r>
                      <a:r>
                        <a:rPr lang="en-US" sz="2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23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2f(</a:t>
                      </a:r>
                      <a:r>
                        <a:rPr lang="en-US" sz="2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23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f(2</a:t>
                      </a:r>
                      <a:r>
                        <a:rPr lang="en-US" sz="2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251519" y="4941168"/>
            <a:ext cx="8500605" cy="1652015"/>
            <a:chOff x="150163" y="6566207"/>
            <a:chExt cx="8500605" cy="16520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 flipH="1">
                  <a:off x="150163" y="6673055"/>
                  <a:ext cx="8500605" cy="1545167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solidFill>
                    <a:srgbClr val="002060"/>
                  </a:solidFill>
                </a:ln>
                <a:effectLst>
                  <a:outerShdw blurRad="1651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tIns="274320" rtlCol="0" anchor="t" anchorCtr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For any function, f, the transformation which maps the graph of y = f(</a:t>
                  </a:r>
                  <a:r>
                    <a:rPr lang="en-US" i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</a:t>
                  </a:r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 onto the graph of y = </a:t>
                  </a:r>
                  <a:r>
                    <a:rPr lang="en-US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af</a:t>
                  </a:r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</a:t>
                  </a:r>
                  <a:r>
                    <a:rPr lang="en-US" i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</a:t>
                  </a:r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 is a stretch of scale factor a parallel to the </a:t>
                  </a:r>
                  <a:r>
                    <a:rPr lang="en-US" i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-axis</a:t>
                  </a:r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</a:p>
                <a:p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For any function, f, the transformation which maps the graph of y = f(</a:t>
                  </a:r>
                  <a:r>
                    <a:rPr lang="en-US" i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</a:t>
                  </a:r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 onto the graph of y = f(</a:t>
                  </a:r>
                  <a:r>
                    <a:rPr lang="en-US" i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ax</a:t>
                  </a:r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 is a stretch of scale factor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a</m:t>
                          </m:r>
                        </m:den>
                      </m:f>
                    </m:oMath>
                  </a14:m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parallel to the x-axis.</a:t>
                  </a: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50163" y="6673055"/>
                  <a:ext cx="8500605" cy="154516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>
                  <a:solidFill>
                    <a:srgbClr val="002060"/>
                  </a:solidFill>
                </a:ln>
                <a:effectLst>
                  <a:outerShdw blurRad="1651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Pentagon 11"/>
            <p:cNvSpPr/>
            <p:nvPr/>
          </p:nvSpPr>
          <p:spPr>
            <a:xfrm>
              <a:off x="150164" y="6566207"/>
              <a:ext cx="2695391" cy="311854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5580112" y="1196752"/>
            <a:ext cx="3200036" cy="373512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196752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8404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607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704856" cy="648072"/>
          </a:xfrm>
        </p:spPr>
        <p:txBody>
          <a:bodyPr>
            <a:noAutofit/>
          </a:bodyPr>
          <a:lstStyle/>
          <a:p>
            <a:r>
              <a:rPr lang="en-GB" sz="2700" dirty="0" smtClean="0"/>
              <a:t>19.7 </a:t>
            </a:r>
            <a:r>
              <a:rPr lang="en-GB" sz="2700" dirty="0"/>
              <a:t>– </a:t>
            </a:r>
            <a:r>
              <a:rPr lang="en-US" sz="2700" dirty="0"/>
              <a:t>Reflecting and </a:t>
            </a:r>
            <a:r>
              <a:rPr lang="en-US" sz="2700" dirty="0" smtClean="0"/>
              <a:t>Stretching Graphs </a:t>
            </a:r>
            <a:r>
              <a:rPr lang="en-US" sz="2700" dirty="0"/>
              <a:t>of </a:t>
            </a:r>
            <a:r>
              <a:rPr lang="en-US" sz="2700" dirty="0" smtClean="0"/>
              <a:t>Functions</a:t>
            </a:r>
            <a:endParaRPr lang="en-GB" sz="2700" b="1" dirty="0" smtClean="0"/>
          </a:p>
        </p:txBody>
      </p:sp>
      <p:grpSp>
        <p:nvGrpSpPr>
          <p:cNvPr id="14" name="Group 13"/>
          <p:cNvGrpSpPr/>
          <p:nvPr/>
        </p:nvGrpSpPr>
        <p:grpSpPr>
          <a:xfrm>
            <a:off x="179512" y="1196752"/>
            <a:ext cx="8538434" cy="5350403"/>
            <a:chOff x="3522387" y="1017023"/>
            <a:chExt cx="5315462" cy="5350403"/>
          </a:xfrm>
        </p:grpSpPr>
        <p:sp>
          <p:nvSpPr>
            <p:cNvPr id="15" name="Round Diagonal Corner Rectangle 14"/>
            <p:cNvSpPr/>
            <p:nvPr/>
          </p:nvSpPr>
          <p:spPr>
            <a:xfrm>
              <a:off x="3522387" y="1035101"/>
              <a:ext cx="5295945" cy="5332325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 Diagonal Corner Rectangle 16"/>
            <p:cNvSpPr/>
            <p:nvPr/>
          </p:nvSpPr>
          <p:spPr>
            <a:xfrm>
              <a:off x="3528700" y="1017023"/>
              <a:ext cx="5309149" cy="428544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Example 6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569642" y="1449070"/>
              <a:ext cx="1360388" cy="4154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200" dirty="0"/>
                <a:t>The diagram shows the graph of y = f(</a:t>
              </a:r>
              <a:r>
                <a:rPr lang="en-US" sz="2200" i="1" dirty="0"/>
                <a:t>x</a:t>
              </a:r>
              <a:r>
                <a:rPr lang="en-US" sz="2200" dirty="0"/>
                <a:t>), where f(</a:t>
              </a:r>
              <a:r>
                <a:rPr lang="en-US" sz="2200" i="1" dirty="0"/>
                <a:t>x</a:t>
              </a:r>
              <a:r>
                <a:rPr lang="en-US" sz="2200" dirty="0"/>
                <a:t>) = </a:t>
              </a:r>
              <a:r>
                <a:rPr lang="en-US" sz="2200" i="1" dirty="0"/>
                <a:t>x</a:t>
              </a:r>
              <a:r>
                <a:rPr lang="en-US" sz="2200" baseline="30000" dirty="0"/>
                <a:t>2</a:t>
              </a:r>
              <a:r>
                <a:rPr lang="en-US" sz="2200" dirty="0"/>
                <a:t> - </a:t>
              </a:r>
              <a:r>
                <a:rPr lang="en-US" sz="2200" dirty="0" smtClean="0"/>
                <a:t>2</a:t>
              </a:r>
              <a:r>
                <a:rPr lang="en-US" sz="2200" i="1" dirty="0" smtClean="0"/>
                <a:t>x</a:t>
              </a:r>
              <a:r>
                <a:rPr lang="en-US" sz="2200" dirty="0" smtClean="0"/>
                <a:t> </a:t>
              </a:r>
              <a:r>
                <a:rPr lang="en-US" sz="2200" dirty="0"/>
                <a:t>+ 1 </a:t>
              </a:r>
              <a:r>
                <a:rPr lang="en-US" sz="2200" b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/>
              </a:r>
              <a:br>
                <a:rPr lang="en-US" sz="2200" b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</a:br>
              <a:endParaRPr lang="en-US" sz="2200" b="1" dirty="0" smtClean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200" b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/>
              </a:r>
              <a:br>
                <a:rPr lang="en-US" sz="2200" b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</a:br>
              <a:r>
                <a:rPr lang="en-US" sz="2200" b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/>
              </a:r>
              <a:br>
                <a:rPr lang="en-US" sz="2200" b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</a:br>
              <a:r>
                <a:rPr lang="en-US" sz="2200" b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/>
              </a:r>
              <a:br>
                <a:rPr lang="en-US" sz="2200" b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</a:br>
              <a:r>
                <a:rPr lang="en-US" sz="2200" b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/>
              </a:r>
              <a:br>
                <a:rPr lang="en-US" sz="2200" b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</a:br>
              <a:r>
                <a:rPr lang="en-US" sz="22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/>
              </a:r>
              <a:br>
                <a:rPr lang="en-US" sz="22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</a:br>
              <a:endParaRPr lang="en-US" sz="22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 flipH="1">
            <a:off x="4499992" y="1726937"/>
            <a:ext cx="4073805" cy="2062103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transformation that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maps </a:t>
            </a:r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f(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onto 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f(2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is a stretch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scale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½ parallel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x-axis.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-coordinate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each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 will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 the same, but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</a:t>
            </a:r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-coordinate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 multiplied by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½.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(0.5,0)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0,1) →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(0,1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 </a:t>
            </a:r>
            <a:b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2,1) →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(1,1)</a:t>
            </a:r>
            <a:endParaRPr lang="en-US" sz="1600" i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2658812" y="4083456"/>
            <a:ext cx="3569372" cy="2369880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transformation that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maps </a:t>
            </a:r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f(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onto </a:t>
            </a:r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3f(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is a stretch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scale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 3 parallel to the </a:t>
            </a:r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-axis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x-coordinate of each point on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graph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remain the same, but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</a:t>
            </a:r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-coordinate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 multiplied by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-coordinate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 multiplied by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(1,0) →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(1, 0)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(0,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(0, 3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(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2,1) →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(2, 3)</a:t>
            </a:r>
            <a:endParaRPr lang="en-US" sz="16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5736" y="1700808"/>
            <a:ext cx="2160240" cy="18722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208" y="3847847"/>
            <a:ext cx="2369576" cy="26666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273" y="3941222"/>
            <a:ext cx="2257218" cy="251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735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608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520" y="1196752"/>
            <a:ext cx="52497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 indent="-514350">
              <a:buClr>
                <a:srgbClr val="C00000"/>
              </a:buClr>
              <a:buFont typeface="+mj-lt"/>
              <a:buAutoNum type="arabicPeriod" startAt="9"/>
              <a:tabLst>
                <a:tab pos="793750" algn="l"/>
                <a:tab pos="2514600" algn="l"/>
              </a:tabLst>
            </a:pPr>
            <a:r>
              <a:rPr lang="en-US" sz="2800" dirty="0"/>
              <a:t>Here is the graph of y = f(</a:t>
            </a:r>
            <a:r>
              <a:rPr lang="en-US" sz="2800" i="1" dirty="0"/>
              <a:t>x</a:t>
            </a:r>
            <a:r>
              <a:rPr lang="en-US" sz="2800" dirty="0"/>
              <a:t>)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Draw </a:t>
            </a:r>
            <a:r>
              <a:rPr lang="en-US" sz="2800" dirty="0"/>
              <a:t>the graphs of </a:t>
            </a:r>
            <a:endParaRPr lang="en-US" sz="2800" dirty="0" smtClean="0"/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793750" algn="l"/>
                <a:tab pos="2514600" algn="l"/>
              </a:tabLst>
            </a:pPr>
            <a:r>
              <a:rPr lang="en-US" sz="2800" i="1" dirty="0" smtClean="0"/>
              <a:t>y</a:t>
            </a:r>
            <a:r>
              <a:rPr lang="en-US" sz="2800" dirty="0" smtClean="0"/>
              <a:t> </a:t>
            </a:r>
            <a:r>
              <a:rPr lang="en-US" sz="2800" dirty="0"/>
              <a:t>= </a:t>
            </a:r>
            <a:r>
              <a:rPr lang="en-US" sz="2800" dirty="0" smtClean="0"/>
              <a:t>2f(</a:t>
            </a:r>
            <a:r>
              <a:rPr lang="en-US" sz="2800" i="1" dirty="0" smtClean="0"/>
              <a:t>x</a:t>
            </a:r>
            <a:r>
              <a:rPr lang="en-US" sz="2800" dirty="0"/>
              <a:t>) </a:t>
            </a:r>
            <a:r>
              <a:rPr lang="en-US" sz="2800" dirty="0" smtClean="0"/>
              <a:t>	 </a:t>
            </a:r>
            <a:r>
              <a:rPr lang="en-US" sz="2800" dirty="0" smtClean="0">
                <a:solidFill>
                  <a:srgbClr val="C00000"/>
                </a:solidFill>
              </a:rPr>
              <a:t>b.</a:t>
            </a:r>
            <a:r>
              <a:rPr lang="en-US" sz="2800" dirty="0" smtClean="0"/>
              <a:t> </a:t>
            </a:r>
            <a:r>
              <a:rPr lang="en-US" sz="2800" i="1" dirty="0"/>
              <a:t>y</a:t>
            </a:r>
            <a:r>
              <a:rPr lang="en-US" sz="2800" dirty="0"/>
              <a:t> = </a:t>
            </a:r>
            <a:r>
              <a:rPr lang="en-US" sz="2800" dirty="0" smtClean="0"/>
              <a:t>3f(</a:t>
            </a:r>
            <a:r>
              <a:rPr lang="en-US" sz="2800" i="1" dirty="0" smtClean="0"/>
              <a:t>x</a:t>
            </a:r>
            <a:r>
              <a:rPr lang="en-US" sz="2800" dirty="0" smtClean="0"/>
              <a:t>) </a:t>
            </a:r>
          </a:p>
          <a:p>
            <a:pPr lvl="2" indent="-457200">
              <a:buClr>
                <a:srgbClr val="C00000"/>
              </a:buClr>
              <a:buFont typeface="+mj-lt"/>
              <a:buAutoNum type="alphaLcPeriod" startAt="3"/>
              <a:tabLst>
                <a:tab pos="793750" algn="l"/>
                <a:tab pos="2514600" algn="l"/>
              </a:tabLst>
            </a:pPr>
            <a:r>
              <a:rPr lang="en-US" sz="2800" i="1" dirty="0" smtClean="0"/>
              <a:t>y</a:t>
            </a:r>
            <a:r>
              <a:rPr lang="en-US" sz="2800" dirty="0" smtClean="0"/>
              <a:t> </a:t>
            </a:r>
            <a:r>
              <a:rPr lang="en-US" sz="2800" dirty="0"/>
              <a:t>= </a:t>
            </a:r>
            <a:r>
              <a:rPr lang="en-US" sz="2800" dirty="0" smtClean="0"/>
              <a:t>½f(x</a:t>
            </a:r>
            <a:r>
              <a:rPr lang="en-US" sz="2800" dirty="0"/>
              <a:t>)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704856" cy="648072"/>
          </a:xfrm>
        </p:spPr>
        <p:txBody>
          <a:bodyPr>
            <a:noAutofit/>
          </a:bodyPr>
          <a:lstStyle/>
          <a:p>
            <a:r>
              <a:rPr lang="en-GB" sz="2700" dirty="0" smtClean="0"/>
              <a:t>19.7 </a:t>
            </a:r>
            <a:r>
              <a:rPr lang="en-GB" sz="2700" dirty="0"/>
              <a:t>– </a:t>
            </a:r>
            <a:r>
              <a:rPr lang="en-US" sz="2700" dirty="0"/>
              <a:t>Reflecting and </a:t>
            </a:r>
            <a:r>
              <a:rPr lang="en-US" sz="2700" dirty="0" smtClean="0"/>
              <a:t>Stretching Graphs </a:t>
            </a:r>
            <a:r>
              <a:rPr lang="en-US" sz="2700" dirty="0"/>
              <a:t>of </a:t>
            </a:r>
            <a:r>
              <a:rPr lang="en-US" sz="2700" dirty="0" smtClean="0"/>
              <a:t>Functions</a:t>
            </a:r>
            <a:endParaRPr lang="en-GB" sz="27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937" y="3017979"/>
            <a:ext cx="3658914" cy="357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5139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608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51520" y="1196752"/>
                <a:ext cx="5249749" cy="54426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lvl="1" indent="-514350">
                  <a:buClr>
                    <a:srgbClr val="C00000"/>
                  </a:buClr>
                  <a:buFont typeface="+mj-lt"/>
                  <a:buAutoNum type="arabicPeriod" startAt="10"/>
                  <a:tabLst>
                    <a:tab pos="793750" algn="l"/>
                    <a:tab pos="2514600" algn="l"/>
                  </a:tabLst>
                </a:pPr>
                <a:r>
                  <a:rPr lang="en-US" sz="2800" dirty="0" smtClean="0"/>
                  <a:t>Here is the graph of </a:t>
                </a:r>
                <a:r>
                  <a:rPr lang="en-US" sz="2800" i="1" dirty="0" smtClean="0"/>
                  <a:t>y</a:t>
                </a:r>
                <a:r>
                  <a:rPr lang="en-US" sz="2800" dirty="0" smtClean="0"/>
                  <a:t> = f(</a:t>
                </a:r>
                <a:r>
                  <a:rPr lang="en-US" sz="2800" i="1" dirty="0"/>
                  <a:t>x</a:t>
                </a:r>
                <a:r>
                  <a:rPr lang="en-US" sz="2800" dirty="0"/>
                  <a:t>) </a:t>
                </a:r>
                <a:r>
                  <a:rPr lang="en-US" sz="2800" dirty="0" smtClean="0"/>
                  <a:t/>
                </a:r>
                <a:br>
                  <a:rPr lang="en-US" sz="2800" dirty="0" smtClean="0"/>
                </a:br>
                <a:r>
                  <a:rPr lang="en-US" sz="2800" dirty="0" smtClean="0"/>
                  <a:t/>
                </a:r>
                <a:br>
                  <a:rPr lang="en-US" sz="2800" dirty="0" smtClean="0"/>
                </a:br>
                <a:r>
                  <a:rPr lang="en-US" sz="2800" dirty="0" smtClean="0"/>
                  <a:t/>
                </a:r>
                <a:br>
                  <a:rPr lang="en-US" sz="2800" dirty="0" smtClean="0"/>
                </a:br>
                <a:r>
                  <a:rPr lang="en-US" sz="2800" dirty="0" smtClean="0"/>
                  <a:t/>
                </a:r>
                <a:br>
                  <a:rPr lang="en-US" sz="2800" dirty="0" smtClean="0"/>
                </a:br>
                <a:r>
                  <a:rPr lang="en-US" sz="2800" dirty="0" smtClean="0"/>
                  <a:t/>
                </a:r>
                <a:br>
                  <a:rPr lang="en-US" sz="2800" dirty="0" smtClean="0"/>
                </a:br>
                <a:r>
                  <a:rPr lang="en-US" sz="2800" dirty="0" smtClean="0"/>
                  <a:t/>
                </a:r>
                <a:br>
                  <a:rPr lang="en-US" sz="2800" dirty="0" smtClean="0"/>
                </a:br>
                <a:r>
                  <a:rPr lang="en-US" sz="2800" dirty="0" smtClean="0"/>
                  <a:t/>
                </a:r>
                <a:br>
                  <a:rPr lang="en-US" sz="2800" dirty="0" smtClean="0"/>
                </a:br>
                <a:r>
                  <a:rPr lang="en-US" sz="2800" dirty="0" smtClean="0"/>
                  <a:t/>
                </a:r>
                <a:br>
                  <a:rPr lang="en-US" sz="2800" dirty="0" smtClean="0"/>
                </a:br>
                <a:r>
                  <a:rPr lang="en-US" sz="2800" dirty="0" smtClean="0"/>
                  <a:t/>
                </a:r>
                <a:br>
                  <a:rPr lang="en-US" sz="2800" dirty="0" smtClean="0"/>
                </a:br>
                <a:r>
                  <a:rPr lang="en-US" sz="2800" dirty="0" smtClean="0"/>
                  <a:t/>
                </a:r>
                <a:br>
                  <a:rPr lang="en-US" sz="2800" dirty="0" smtClean="0"/>
                </a:br>
                <a:r>
                  <a:rPr lang="en-US" sz="2800" dirty="0" smtClean="0"/>
                  <a:t>Draw </a:t>
                </a:r>
                <a:r>
                  <a:rPr lang="en-US" sz="2800" dirty="0"/>
                  <a:t>the graphs of </a:t>
                </a:r>
                <a:endParaRPr lang="en-US" sz="2800" dirty="0" smtClean="0"/>
              </a:p>
              <a:p>
                <a:pPr lvl="2" indent="-457200">
                  <a:buClr>
                    <a:srgbClr val="C00000"/>
                  </a:buClr>
                  <a:buFont typeface="+mj-lt"/>
                  <a:buAutoNum type="alphaLcPeriod"/>
                  <a:tabLst>
                    <a:tab pos="793750" algn="l"/>
                    <a:tab pos="2514600" algn="l"/>
                  </a:tabLst>
                </a:pPr>
                <a:r>
                  <a:rPr lang="en-US" sz="2800" i="1" dirty="0" smtClean="0"/>
                  <a:t>y</a:t>
                </a:r>
                <a:r>
                  <a:rPr lang="en-US" sz="2800" dirty="0" smtClean="0"/>
                  <a:t> </a:t>
                </a:r>
                <a:r>
                  <a:rPr lang="en-US" sz="2800" dirty="0"/>
                  <a:t>= </a:t>
                </a:r>
                <a:r>
                  <a:rPr lang="en-US" sz="2800" dirty="0" smtClean="0"/>
                  <a:t>f(2</a:t>
                </a:r>
                <a:r>
                  <a:rPr lang="en-US" sz="2800" i="1" dirty="0" smtClean="0"/>
                  <a:t>x</a:t>
                </a:r>
                <a:r>
                  <a:rPr lang="en-US" sz="2800" dirty="0"/>
                  <a:t>) </a:t>
                </a:r>
                <a:r>
                  <a:rPr lang="en-US" sz="2800" dirty="0" smtClean="0"/>
                  <a:t>	 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b.</a:t>
                </a:r>
                <a:r>
                  <a:rPr lang="en-US" sz="2800" dirty="0" smtClean="0"/>
                  <a:t> </a:t>
                </a:r>
                <a:r>
                  <a:rPr lang="en-US" sz="2800" i="1" dirty="0"/>
                  <a:t>y</a:t>
                </a:r>
                <a:r>
                  <a:rPr lang="en-US" sz="2800" dirty="0"/>
                  <a:t> = </a:t>
                </a:r>
                <a:r>
                  <a:rPr lang="en-US" sz="2800" dirty="0" smtClean="0"/>
                  <a:t>f(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dirty="0" smtClean="0"/>
                  <a:t>x</a:t>
                </a:r>
                <a:r>
                  <a:rPr lang="en-US" sz="2800" dirty="0" smtClean="0"/>
                  <a:t>)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5249749" cy="5442644"/>
              </a:xfrm>
              <a:prstGeom prst="rect">
                <a:avLst/>
              </a:prstGeom>
              <a:blipFill rotWithShape="0">
                <a:blip r:embed="rId4"/>
                <a:stretch>
                  <a:fillRect l="-2091" t="-1120" b="-3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704856" cy="648072"/>
          </a:xfrm>
        </p:spPr>
        <p:txBody>
          <a:bodyPr>
            <a:noAutofit/>
          </a:bodyPr>
          <a:lstStyle/>
          <a:p>
            <a:r>
              <a:rPr lang="en-GB" sz="2700" dirty="0" smtClean="0"/>
              <a:t>19.7 </a:t>
            </a:r>
            <a:r>
              <a:rPr lang="en-GB" sz="2700" dirty="0"/>
              <a:t>– </a:t>
            </a:r>
            <a:r>
              <a:rPr lang="en-US" sz="2700" dirty="0"/>
              <a:t>Reflecting and </a:t>
            </a:r>
            <a:r>
              <a:rPr lang="en-US" sz="2700" dirty="0" smtClean="0"/>
              <a:t>Stretching Graphs </a:t>
            </a:r>
            <a:r>
              <a:rPr lang="en-US" sz="2700" dirty="0"/>
              <a:t>of </a:t>
            </a:r>
            <a:r>
              <a:rPr lang="en-US" sz="2700" dirty="0" smtClean="0"/>
              <a:t>Functions</a:t>
            </a:r>
            <a:endParaRPr lang="en-GB" sz="27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6214" y="1700808"/>
            <a:ext cx="3240360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5087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608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704856" cy="648072"/>
          </a:xfrm>
        </p:spPr>
        <p:txBody>
          <a:bodyPr>
            <a:noAutofit/>
          </a:bodyPr>
          <a:lstStyle/>
          <a:p>
            <a:r>
              <a:rPr lang="en-GB" sz="2700" dirty="0" smtClean="0"/>
              <a:t>19.7 </a:t>
            </a:r>
            <a:r>
              <a:rPr lang="en-GB" sz="2700" dirty="0"/>
              <a:t>– </a:t>
            </a:r>
            <a:r>
              <a:rPr lang="en-US" sz="2700" dirty="0"/>
              <a:t>Reflecting and </a:t>
            </a:r>
            <a:r>
              <a:rPr lang="en-US" sz="2700" dirty="0" smtClean="0"/>
              <a:t>Stretching Graphs </a:t>
            </a:r>
            <a:r>
              <a:rPr lang="en-US" sz="2700" dirty="0"/>
              <a:t>of </a:t>
            </a:r>
            <a:r>
              <a:rPr lang="en-US" sz="2700" dirty="0" smtClean="0"/>
              <a:t>Functions</a:t>
            </a:r>
            <a:endParaRPr lang="en-GB" sz="27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8096" y="1268760"/>
            <a:ext cx="5173611" cy="5330828"/>
            <a:chOff x="3465597" y="1089031"/>
            <a:chExt cx="5309150" cy="5330828"/>
          </a:xfrm>
        </p:grpSpPr>
        <p:sp>
          <p:nvSpPr>
            <p:cNvPr id="9" name="Round Diagonal Corner Rectangle 8"/>
            <p:cNvSpPr/>
            <p:nvPr/>
          </p:nvSpPr>
          <p:spPr>
            <a:xfrm>
              <a:off x="3465597" y="1089031"/>
              <a:ext cx="5309150" cy="5270812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ound Diagonal Corner Rectangle 9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50913" y="1666250"/>
              <a:ext cx="5197552" cy="47536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330" dirty="0"/>
                <a:t>The graph of y = </a:t>
              </a:r>
              <a:r>
                <a:rPr lang="en-US" sz="2330" dirty="0" smtClean="0"/>
                <a:t>f(x) </a:t>
              </a:r>
              <a:r>
                <a:rPr lang="en-US" sz="2330" dirty="0"/>
                <a:t>is shown on the </a:t>
              </a:r>
              <a:r>
                <a:rPr lang="en-US" sz="2330" dirty="0" smtClean="0"/>
                <a:t>grid. Copy </a:t>
              </a:r>
              <a:r>
                <a:rPr lang="en-US" sz="2330" dirty="0"/>
                <a:t>the diagram and sketch the graph of y = </a:t>
              </a:r>
              <a:r>
                <a:rPr lang="en-US" sz="2330" dirty="0" smtClean="0"/>
                <a:t>2f(</a:t>
              </a:r>
              <a:r>
                <a:rPr lang="en-US" sz="2330" i="1" dirty="0" smtClean="0"/>
                <a:t>x</a:t>
              </a:r>
              <a:r>
                <a:rPr lang="en-US" sz="2330" dirty="0"/>
                <a:t>). </a:t>
              </a:r>
              <a:r>
                <a:rPr lang="en-US" sz="2330" dirty="0" smtClean="0"/>
                <a:t>	</a:t>
              </a:r>
              <a:r>
                <a:rPr lang="en-US" sz="2330" b="1" dirty="0" smtClean="0"/>
                <a:t>(</a:t>
              </a:r>
              <a:r>
                <a:rPr lang="en-US" sz="2330" b="1" dirty="0"/>
                <a:t>2 marks)</a:t>
              </a:r>
              <a:br>
                <a:rPr lang="en-US" sz="2330" b="1" dirty="0"/>
              </a:br>
              <a:r>
                <a:rPr lang="en-US" sz="2330" b="1" dirty="0"/>
                <a:t/>
              </a:r>
              <a:br>
                <a:rPr lang="en-US" sz="2330" b="1" dirty="0"/>
              </a:br>
              <a:r>
                <a:rPr lang="en-US" sz="2330" b="1" dirty="0"/>
                <a:t/>
              </a:r>
              <a:br>
                <a:rPr lang="en-US" sz="2330" b="1" dirty="0"/>
              </a:br>
              <a:r>
                <a:rPr lang="en-US" sz="2330" b="1" dirty="0"/>
                <a:t/>
              </a:r>
              <a:br>
                <a:rPr lang="en-US" sz="2330" b="1" dirty="0"/>
              </a:br>
              <a:r>
                <a:rPr lang="en-US" sz="2330" b="1" dirty="0"/>
                <a:t/>
              </a:r>
              <a:br>
                <a:rPr lang="en-US" sz="2330" b="1" dirty="0"/>
              </a:br>
              <a:r>
                <a:rPr lang="en-US" sz="2330" b="1" dirty="0"/>
                <a:t/>
              </a:r>
              <a:br>
                <a:rPr lang="en-US" sz="2330" b="1" dirty="0"/>
              </a:br>
              <a:r>
                <a:rPr lang="en-US" sz="2330" b="1" dirty="0"/>
                <a:t/>
              </a:r>
              <a:br>
                <a:rPr lang="en-US" sz="2330" b="1" dirty="0"/>
              </a:br>
              <a:r>
                <a:rPr lang="en-US" sz="2330" b="1" dirty="0"/>
                <a:t/>
              </a:r>
              <a:br>
                <a:rPr lang="en-US" sz="2330" b="1" dirty="0"/>
              </a:br>
              <a:endParaRPr lang="en-US" sz="2330" b="1" dirty="0" smtClean="0"/>
            </a:p>
            <a:p>
              <a:pPr algn="r"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330" b="1" dirty="0"/>
                <a:t/>
              </a:r>
              <a:br>
                <a:rPr lang="en-US" sz="2330" b="1" dirty="0"/>
              </a:br>
              <a:r>
                <a:rPr lang="en-US" sz="2330" i="1" dirty="0"/>
                <a:t>June 2012, Q26b, </a:t>
              </a:r>
              <a:r>
                <a:rPr lang="en-US" sz="2330" i="1" dirty="0" smtClean="0"/>
                <a:t>1MA0I1H</a:t>
              </a:r>
              <a:endParaRPr lang="en-US" sz="2330" i="1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5012" y="2996952"/>
            <a:ext cx="3927316" cy="305457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H="1">
            <a:off x="5580112" y="5373216"/>
            <a:ext cx="3213011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 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-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</a:t>
            </a:r>
            <a:r>
              <a:rPr lang="en-US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-values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2f(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to make sure your graph passes through the correct points.</a:t>
            </a:r>
          </a:p>
        </p:txBody>
      </p:sp>
    </p:spTree>
    <p:extLst>
      <p:ext uri="{BB962C8B-B14F-4D97-AF65-F5344CB8AC3E}">
        <p14:creationId xmlns:p14="http://schemas.microsoft.com/office/powerpoint/2010/main" val="378105169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609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520" y="1196752"/>
            <a:ext cx="50405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lvl="1" indent="-620713">
              <a:buClr>
                <a:srgbClr val="C00000"/>
              </a:buClr>
              <a:buFont typeface="+mj-lt"/>
              <a:buAutoNum type="arabicPeriod" startAt="12"/>
              <a:tabLst>
                <a:tab pos="793750" algn="l"/>
                <a:tab pos="2514600" algn="l"/>
              </a:tabLst>
            </a:pPr>
            <a:r>
              <a:rPr lang="en-US" sz="2800" b="1" dirty="0">
                <a:solidFill>
                  <a:srgbClr val="C00000"/>
                </a:solidFill>
              </a:rPr>
              <a:t>Reasoning</a:t>
            </a:r>
            <a:r>
              <a:rPr lang="en-US" sz="2800" dirty="0"/>
              <a:t> The diagram shows the graph of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y </a:t>
            </a:r>
            <a:r>
              <a:rPr lang="en-US" sz="2800" dirty="0"/>
              <a:t>= f(</a:t>
            </a:r>
            <a:r>
              <a:rPr lang="en-US" sz="2800" i="1" dirty="0"/>
              <a:t>x</a:t>
            </a:r>
            <a:r>
              <a:rPr lang="en-US" sz="2800" dirty="0"/>
              <a:t>) = 3</a:t>
            </a:r>
            <a:r>
              <a:rPr lang="en-US" sz="2800" i="1" dirty="0"/>
              <a:t>x</a:t>
            </a:r>
            <a:r>
              <a:rPr lang="en-US" sz="2800" dirty="0"/>
              <a:t>+ </a:t>
            </a:r>
            <a:r>
              <a:rPr lang="en-US" sz="2800" dirty="0" smtClean="0"/>
              <a:t>2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704856" cy="648072"/>
          </a:xfrm>
        </p:spPr>
        <p:txBody>
          <a:bodyPr>
            <a:noAutofit/>
          </a:bodyPr>
          <a:lstStyle/>
          <a:p>
            <a:r>
              <a:rPr lang="en-GB" sz="2700" dirty="0" smtClean="0"/>
              <a:t>19.7 </a:t>
            </a:r>
            <a:r>
              <a:rPr lang="en-GB" sz="2700" dirty="0"/>
              <a:t>– </a:t>
            </a:r>
            <a:r>
              <a:rPr lang="en-US" sz="2700" dirty="0"/>
              <a:t>Reflecting and </a:t>
            </a:r>
            <a:r>
              <a:rPr lang="en-US" sz="2700" dirty="0" smtClean="0"/>
              <a:t>Stretching Graphs </a:t>
            </a:r>
            <a:r>
              <a:rPr lang="en-US" sz="2700" dirty="0"/>
              <a:t>of </a:t>
            </a:r>
            <a:r>
              <a:rPr lang="en-US" sz="2700" dirty="0" smtClean="0"/>
              <a:t>Functions</a:t>
            </a:r>
            <a:endParaRPr lang="en-GB" sz="2700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3716072" y="5027692"/>
            <a:ext cx="5104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rgbClr val="C00000"/>
              </a:buClr>
              <a:tabLst>
                <a:tab pos="793750" algn="l"/>
                <a:tab pos="2514600" algn="l"/>
              </a:tabLst>
            </a:pPr>
            <a:r>
              <a:rPr lang="en-US" sz="2400" dirty="0"/>
              <a:t>The graph has been transformed in different </a:t>
            </a:r>
            <a:r>
              <a:rPr lang="en-US" sz="2400" dirty="0" smtClean="0"/>
              <a:t>ways. Match </a:t>
            </a:r>
            <a:r>
              <a:rPr lang="en-US" sz="2400" dirty="0"/>
              <a:t>the function notation to the graphs, </a:t>
            </a:r>
            <a:endParaRPr lang="en-US" sz="2400" dirty="0" smtClean="0"/>
          </a:p>
          <a:p>
            <a:pPr lvl="1" indent="-457200">
              <a:buClr>
                <a:srgbClr val="C00000"/>
              </a:buClr>
              <a:buFont typeface="+mj-lt"/>
              <a:buAutoNum type="alphaLcPeriod"/>
              <a:tabLst>
                <a:tab pos="793750" algn="l"/>
                <a:tab pos="2514600" algn="l"/>
              </a:tabLst>
            </a:pPr>
            <a:r>
              <a:rPr lang="en-US" sz="2400" dirty="0" smtClean="0"/>
              <a:t>f(2</a:t>
            </a:r>
            <a:r>
              <a:rPr lang="en-US" sz="2400" i="1" dirty="0" smtClean="0"/>
              <a:t>x</a:t>
            </a:r>
            <a:r>
              <a:rPr lang="en-US" sz="2400" dirty="0" smtClean="0"/>
              <a:t>)    </a:t>
            </a:r>
            <a:r>
              <a:rPr lang="en-US" sz="2400" dirty="0" smtClean="0">
                <a:solidFill>
                  <a:srgbClr val="C00000"/>
                </a:solidFill>
              </a:rPr>
              <a:t>b.</a:t>
            </a:r>
            <a:r>
              <a:rPr lang="en-US" sz="2400" dirty="0" smtClean="0"/>
              <a:t> 2f(</a:t>
            </a:r>
            <a:r>
              <a:rPr lang="en-US" sz="2400" i="1" dirty="0" smtClean="0"/>
              <a:t>x</a:t>
            </a:r>
            <a:r>
              <a:rPr lang="en-US" sz="2400" dirty="0"/>
              <a:t>)  </a:t>
            </a:r>
            <a:r>
              <a:rPr lang="en-US" sz="2400" dirty="0" smtClean="0"/>
              <a:t>  </a:t>
            </a:r>
            <a:r>
              <a:rPr lang="en-US" sz="2400" dirty="0" smtClean="0">
                <a:solidFill>
                  <a:srgbClr val="C00000"/>
                </a:solidFill>
              </a:rPr>
              <a:t>c.</a:t>
            </a:r>
            <a:r>
              <a:rPr lang="en-US" sz="2400" dirty="0" smtClean="0"/>
              <a:t> f(-</a:t>
            </a:r>
            <a:r>
              <a:rPr lang="en-US" sz="2400" i="1" dirty="0" smtClean="0"/>
              <a:t>x</a:t>
            </a:r>
            <a:r>
              <a:rPr lang="en-US" sz="2400" dirty="0" smtClean="0"/>
              <a:t>)     </a:t>
            </a:r>
            <a:r>
              <a:rPr lang="en-US" sz="2400" dirty="0" smtClean="0">
                <a:solidFill>
                  <a:srgbClr val="C00000"/>
                </a:solidFill>
              </a:rPr>
              <a:t>d.</a:t>
            </a:r>
            <a:r>
              <a:rPr lang="en-US" sz="2400" dirty="0" smtClean="0"/>
              <a:t> -f(x</a:t>
            </a:r>
            <a:r>
              <a:rPr lang="en-US" sz="2400" dirty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332" y="2654915"/>
            <a:ext cx="3380564" cy="3922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6303" y="1212774"/>
            <a:ext cx="3114169" cy="38517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1196752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236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609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520" y="1196752"/>
            <a:ext cx="524974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7525" lvl="1" indent="-517525">
              <a:buClr>
                <a:srgbClr val="C00000"/>
              </a:buClr>
              <a:buFont typeface="+mj-lt"/>
              <a:buAutoNum type="arabicPeriod" startAt="13"/>
              <a:tabLst>
                <a:tab pos="2514600" algn="l"/>
              </a:tabLst>
            </a:pPr>
            <a:r>
              <a:rPr lang="en-US" sz="2200" dirty="0" smtClean="0"/>
              <a:t> </a:t>
            </a:r>
            <a:r>
              <a:rPr lang="en-US" sz="2200" b="1" dirty="0" smtClean="0">
                <a:solidFill>
                  <a:srgbClr val="C00000"/>
                </a:solidFill>
              </a:rPr>
              <a:t>Reasoning</a:t>
            </a:r>
            <a:r>
              <a:rPr lang="en-US" sz="2200" dirty="0" smtClean="0"/>
              <a:t> Here is a sketch of  </a:t>
            </a:r>
            <a:br>
              <a:rPr lang="en-US" sz="2200" dirty="0" smtClean="0"/>
            </a:br>
            <a:r>
              <a:rPr lang="en-US" sz="2200" i="1" dirty="0" smtClean="0"/>
              <a:t>y</a:t>
            </a:r>
            <a:r>
              <a:rPr lang="en-US" sz="2200" dirty="0" smtClean="0"/>
              <a:t> = f(</a:t>
            </a:r>
            <a:r>
              <a:rPr lang="en-US" sz="2200" i="1" dirty="0"/>
              <a:t>x</a:t>
            </a:r>
            <a:r>
              <a:rPr lang="en-US" sz="2200" dirty="0" smtClean="0"/>
              <a:t>) = -</a:t>
            </a:r>
            <a:r>
              <a:rPr lang="en-US" sz="2200" i="1" dirty="0" smtClean="0"/>
              <a:t>x</a:t>
            </a:r>
            <a:r>
              <a:rPr lang="en-US" sz="2200" baseline="30000" dirty="0" smtClean="0"/>
              <a:t>2</a:t>
            </a:r>
            <a:r>
              <a:rPr lang="en-US" sz="2200" dirty="0" smtClean="0"/>
              <a:t> + 4 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The </a:t>
            </a:r>
            <a:r>
              <a:rPr lang="en-US" sz="2200" dirty="0"/>
              <a:t>graph has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a </a:t>
            </a:r>
            <a:r>
              <a:rPr lang="en-US" sz="2200" dirty="0"/>
              <a:t>maximum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value </a:t>
            </a:r>
            <a:r>
              <a:rPr lang="en-US" sz="2200" dirty="0"/>
              <a:t>at (0, A</a:t>
            </a:r>
            <a:r>
              <a:rPr lang="en-US" sz="2200" dirty="0" smtClean="0"/>
              <a:t>). </a:t>
            </a:r>
            <a:br>
              <a:rPr lang="en-US" sz="2200" dirty="0" smtClean="0"/>
            </a:br>
            <a:r>
              <a:rPr lang="en-US" sz="2200" dirty="0" smtClean="0"/>
              <a:t>It </a:t>
            </a:r>
            <a:r>
              <a:rPr lang="en-US" sz="2200" dirty="0"/>
              <a:t>intersects the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x-axis </a:t>
            </a:r>
            <a:r>
              <a:rPr lang="en-US" sz="2200" dirty="0"/>
              <a:t>at (-2,0) and (2,0). </a:t>
            </a:r>
            <a:endParaRPr lang="en-US" sz="2200" dirty="0" smtClean="0"/>
          </a:p>
          <a:p>
            <a:pPr marL="862013" lvl="2" indent="-344488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200" dirty="0" smtClean="0"/>
              <a:t>Sketch </a:t>
            </a:r>
            <a:r>
              <a:rPr lang="en-US" sz="2200" dirty="0"/>
              <a:t>the graph </a:t>
            </a:r>
            <a:r>
              <a:rPr lang="en-US" sz="2200" dirty="0" smtClean="0"/>
              <a:t>of </a:t>
            </a:r>
            <a:r>
              <a:rPr lang="en-US" sz="2200" i="1" dirty="0" smtClean="0"/>
              <a:t>y</a:t>
            </a:r>
            <a:r>
              <a:rPr lang="en-US" sz="2200" dirty="0" smtClean="0"/>
              <a:t> </a:t>
            </a:r>
            <a:r>
              <a:rPr lang="en-US" sz="2200" dirty="0"/>
              <a:t>= (</a:t>
            </a:r>
            <a:r>
              <a:rPr lang="en-US" sz="2200" dirty="0" smtClean="0"/>
              <a:t>2</a:t>
            </a:r>
            <a:r>
              <a:rPr lang="en-US" sz="2200" i="1" dirty="0" smtClean="0"/>
              <a:t>x</a:t>
            </a:r>
            <a:r>
              <a:rPr lang="en-US" sz="2200" dirty="0" smtClean="0"/>
              <a:t>) </a:t>
            </a:r>
          </a:p>
          <a:p>
            <a:pPr marL="862013" lvl="2" indent="-344488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200" dirty="0" smtClean="0"/>
              <a:t>Write </a:t>
            </a:r>
            <a:r>
              <a:rPr lang="en-US" sz="2200" dirty="0"/>
              <a:t>the maximum value of </a:t>
            </a:r>
            <a:r>
              <a:rPr lang="en-US" sz="2200" dirty="0" smtClean="0"/>
              <a:t>f(2</a:t>
            </a:r>
            <a:r>
              <a:rPr lang="en-US" sz="2200" i="1" dirty="0" smtClean="0"/>
              <a:t>x</a:t>
            </a:r>
            <a:r>
              <a:rPr lang="en-US" sz="2200" dirty="0" smtClean="0"/>
              <a:t>).</a:t>
            </a:r>
            <a:endParaRPr lang="en-US" sz="2200" dirty="0"/>
          </a:p>
          <a:p>
            <a:pPr marL="862013" lvl="2" indent="-344488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200" dirty="0" smtClean="0"/>
              <a:t>Write </a:t>
            </a:r>
            <a:r>
              <a:rPr lang="en-US" sz="2200" dirty="0"/>
              <a:t>the coordinates of the points where y = f(2x) intersects the </a:t>
            </a:r>
            <a:r>
              <a:rPr lang="en-US" sz="2200" i="1" dirty="0" smtClean="0"/>
              <a:t>x</a:t>
            </a:r>
            <a:r>
              <a:rPr lang="en-US" sz="2200" dirty="0" smtClean="0"/>
              <a:t>-axis</a:t>
            </a:r>
            <a:r>
              <a:rPr lang="en-US" sz="2200" dirty="0"/>
              <a:t>. </a:t>
            </a:r>
            <a:endParaRPr lang="en-US" sz="2200" dirty="0" smtClean="0"/>
          </a:p>
          <a:p>
            <a:pPr marL="862013" lvl="2" indent="-344488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200" dirty="0" smtClean="0"/>
              <a:t>Why </a:t>
            </a:r>
            <a:r>
              <a:rPr lang="en-US" sz="2200" dirty="0"/>
              <a:t>does f(2</a:t>
            </a:r>
            <a:r>
              <a:rPr lang="en-US" sz="2200" i="1" dirty="0"/>
              <a:t>x</a:t>
            </a:r>
            <a:r>
              <a:rPr lang="en-US" sz="2200" dirty="0"/>
              <a:t>) have a maximum value?</a:t>
            </a:r>
            <a:endParaRPr lang="en-US" sz="220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704856" cy="648072"/>
          </a:xfrm>
        </p:spPr>
        <p:txBody>
          <a:bodyPr>
            <a:noAutofit/>
          </a:bodyPr>
          <a:lstStyle/>
          <a:p>
            <a:r>
              <a:rPr lang="en-GB" sz="2700" dirty="0" smtClean="0"/>
              <a:t>19.7 </a:t>
            </a:r>
            <a:r>
              <a:rPr lang="en-GB" sz="2700" dirty="0"/>
              <a:t>– </a:t>
            </a:r>
            <a:r>
              <a:rPr lang="en-US" sz="2700" dirty="0"/>
              <a:t>Reflecting and </a:t>
            </a:r>
            <a:r>
              <a:rPr lang="en-US" sz="2700" dirty="0" smtClean="0"/>
              <a:t>Stretching Graphs </a:t>
            </a:r>
            <a:r>
              <a:rPr lang="en-US" sz="2700" dirty="0"/>
              <a:t>of </a:t>
            </a:r>
            <a:r>
              <a:rPr lang="en-US" sz="2700" dirty="0" smtClean="0"/>
              <a:t>Functions</a:t>
            </a:r>
            <a:endParaRPr lang="en-GB" sz="27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7655" y="1628800"/>
            <a:ext cx="2490449" cy="2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2894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19 </a:t>
            </a:r>
            <a:r>
              <a:rPr lang="en-GB" sz="4000" dirty="0"/>
              <a:t>– </a:t>
            </a:r>
            <a:r>
              <a:rPr lang="en-GB" sz="4000" dirty="0" smtClean="0"/>
              <a:t>Prior Knowledge Check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588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5"/>
              <a:tabLst>
                <a:tab pos="914400" algn="l"/>
                <a:tab pos="25146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Here is the graph of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 =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cosx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Write the equation of each graph.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2372" y="1628800"/>
            <a:ext cx="3297052" cy="15072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624" y="3573016"/>
            <a:ext cx="3396956" cy="302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5327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704856" cy="648072"/>
          </a:xfrm>
        </p:spPr>
        <p:txBody>
          <a:bodyPr>
            <a:noAutofit/>
          </a:bodyPr>
          <a:lstStyle/>
          <a:p>
            <a:r>
              <a:rPr lang="en-GB" sz="3200" dirty="0" smtClean="0"/>
              <a:t>19 </a:t>
            </a:r>
            <a:r>
              <a:rPr lang="en-GB" sz="3200" dirty="0"/>
              <a:t>– </a:t>
            </a:r>
            <a:r>
              <a:rPr lang="en-US" sz="3200" dirty="0" smtClean="0"/>
              <a:t>Problem-Solving</a:t>
            </a:r>
            <a:r>
              <a:rPr lang="en-US" sz="3200" dirty="0"/>
              <a:t>: Modelling </a:t>
            </a:r>
            <a:r>
              <a:rPr lang="en-US" sz="3200" dirty="0" smtClean="0"/>
              <a:t>Outbreaks</a:t>
            </a:r>
            <a:endParaRPr lang="en-GB" sz="3200" b="1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793969"/>
              </p:ext>
            </p:extLst>
          </p:nvPr>
        </p:nvGraphicFramePr>
        <p:xfrm>
          <a:off x="251518" y="1124744"/>
          <a:ext cx="8568952" cy="88392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1800202"/>
                <a:gridCol w="6768750"/>
              </a:tblGrid>
              <a:tr h="40768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Objectives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00050" indent="-400050">
                        <a:buFont typeface="Arial" panose="020B0604020202020204" pitchFamily="34" charset="0"/>
                        <a:buChar char="•"/>
                      </a:pPr>
                      <a:r>
                        <a:rPr lang="en-US" sz="2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Plot and interpret exponential graphs. </a:t>
                      </a:r>
                    </a:p>
                    <a:p>
                      <a:pPr marL="400050" indent="-400050">
                        <a:buFont typeface="Arial" panose="020B0604020202020204" pitchFamily="34" charset="0"/>
                        <a:buChar char="•"/>
                      </a:pPr>
                      <a:r>
                        <a:rPr lang="en-US" sz="2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 and evaluate mathematical models.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51520" y="2060848"/>
            <a:ext cx="8568950" cy="439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rgbClr val="C00000"/>
              </a:buClr>
              <a:tabLst>
                <a:tab pos="2514600" algn="l"/>
              </a:tabLst>
            </a:pPr>
            <a:r>
              <a:rPr lang="en-US" sz="2330" dirty="0"/>
              <a:t>Mathematics can be used to model disease outbreaks. This helps organisations to plan ahead and respond to emergencies.</a:t>
            </a:r>
          </a:p>
          <a:p>
            <a:pPr marL="0" lvl="1">
              <a:buClr>
                <a:srgbClr val="C00000"/>
              </a:buClr>
              <a:tabLst>
                <a:tab pos="2514600" algn="l"/>
              </a:tabLst>
            </a:pPr>
            <a:r>
              <a:rPr lang="en-US" sz="2330" dirty="0"/>
              <a:t>One simple model for N, the number of infected people, is </a:t>
            </a:r>
            <a:r>
              <a:rPr lang="en-US" sz="2330" dirty="0" smtClean="0"/>
              <a:t/>
            </a:r>
            <a:br>
              <a:rPr lang="en-US" sz="2330" dirty="0" smtClean="0"/>
            </a:br>
            <a:r>
              <a:rPr lang="en-US" sz="2330" i="1" dirty="0" smtClean="0"/>
              <a:t>N </a:t>
            </a:r>
            <a:r>
              <a:rPr lang="en-US" sz="2330" dirty="0" smtClean="0"/>
              <a:t>= A x </a:t>
            </a:r>
            <a:r>
              <a:rPr lang="en-US" sz="2330" dirty="0" err="1" smtClean="0"/>
              <a:t>B</a:t>
            </a:r>
            <a:r>
              <a:rPr lang="en-US" sz="2330" baseline="30000" dirty="0" err="1" smtClean="0"/>
              <a:t>t</a:t>
            </a:r>
            <a:r>
              <a:rPr lang="en-US" sz="2330" dirty="0" smtClean="0"/>
              <a:t>, </a:t>
            </a:r>
            <a:r>
              <a:rPr lang="en-US" sz="2330" dirty="0"/>
              <a:t>where </a:t>
            </a:r>
            <a:r>
              <a:rPr lang="en-US" sz="2330" i="1" dirty="0"/>
              <a:t>A</a:t>
            </a:r>
            <a:r>
              <a:rPr lang="en-US" sz="2330" dirty="0"/>
              <a:t> is the initial number of infected people, </a:t>
            </a:r>
            <a:r>
              <a:rPr lang="en-US" sz="2330" i="1" dirty="0"/>
              <a:t>t</a:t>
            </a:r>
            <a:r>
              <a:rPr lang="en-US" sz="2330" dirty="0"/>
              <a:t> is the time in days since the start of the outbreak, and B is a measure of how contagious the disease is.</a:t>
            </a:r>
          </a:p>
          <a:p>
            <a:pPr marL="396875" lvl="1" indent="-396875">
              <a:buClr>
                <a:srgbClr val="C00000"/>
              </a:buClr>
              <a:buFont typeface="+mj-lt"/>
              <a:buAutoNum type="arabicPeriod"/>
              <a:tabLst>
                <a:tab pos="2514600" algn="l"/>
              </a:tabLst>
            </a:pPr>
            <a:r>
              <a:rPr lang="en-US" sz="2330" dirty="0" smtClean="0"/>
              <a:t>One </a:t>
            </a:r>
            <a:r>
              <a:rPr lang="en-US" sz="2330" dirty="0"/>
              <a:t>outbreak is modelled using the equation </a:t>
            </a:r>
            <a:r>
              <a:rPr lang="en-US" sz="2330" i="1" dirty="0" smtClean="0"/>
              <a:t>N </a:t>
            </a:r>
            <a:r>
              <a:rPr lang="en-US" sz="2330" dirty="0" smtClean="0"/>
              <a:t>= 7 x 2</a:t>
            </a:r>
            <a:r>
              <a:rPr lang="en-US" sz="2330" baseline="30000" dirty="0" smtClean="0"/>
              <a:t>t</a:t>
            </a:r>
            <a:r>
              <a:rPr lang="en-US" sz="2330" dirty="0" smtClean="0"/>
              <a:t/>
            </a:r>
            <a:br>
              <a:rPr lang="en-US" sz="2330" dirty="0" smtClean="0"/>
            </a:br>
            <a:r>
              <a:rPr lang="en-US" sz="2330" dirty="0" smtClean="0"/>
              <a:t>Calculate </a:t>
            </a:r>
            <a:r>
              <a:rPr lang="en-US" sz="2330" dirty="0"/>
              <a:t>the number of people who are infected when </a:t>
            </a:r>
            <a:r>
              <a:rPr lang="en-US" sz="2330" i="1" dirty="0"/>
              <a:t>t</a:t>
            </a:r>
            <a:r>
              <a:rPr lang="en-US" sz="2330" dirty="0"/>
              <a:t> = 0, </a:t>
            </a:r>
            <a:r>
              <a:rPr lang="en-US" sz="2330" i="1" dirty="0"/>
              <a:t>t</a:t>
            </a:r>
            <a:r>
              <a:rPr lang="en-US" sz="2330" dirty="0"/>
              <a:t> = 1, </a:t>
            </a:r>
            <a:r>
              <a:rPr lang="en-US" sz="2330" i="1" dirty="0"/>
              <a:t>t</a:t>
            </a:r>
            <a:r>
              <a:rPr lang="en-US" sz="2330" dirty="0"/>
              <a:t> = 2, </a:t>
            </a:r>
            <a:r>
              <a:rPr lang="en-US" sz="2330" i="1" dirty="0"/>
              <a:t>t</a:t>
            </a:r>
            <a:r>
              <a:rPr lang="en-US" sz="2330" dirty="0"/>
              <a:t> = 3 and </a:t>
            </a:r>
            <a:r>
              <a:rPr lang="en-US" sz="2330" i="1" dirty="0"/>
              <a:t>t</a:t>
            </a:r>
            <a:r>
              <a:rPr lang="en-US" sz="2330" dirty="0"/>
              <a:t> = </a:t>
            </a:r>
            <a:r>
              <a:rPr lang="en-US" sz="2330" dirty="0" smtClean="0"/>
              <a:t>4.</a:t>
            </a:r>
            <a:br>
              <a:rPr lang="en-US" sz="2330" dirty="0" smtClean="0"/>
            </a:br>
            <a:r>
              <a:rPr lang="en-US" sz="2330" dirty="0" smtClean="0"/>
              <a:t>When </a:t>
            </a:r>
            <a:r>
              <a:rPr lang="en-US" sz="2330" dirty="0"/>
              <a:t>will the number of </a:t>
            </a:r>
            <a:r>
              <a:rPr lang="en-US" sz="2330" dirty="0" smtClean="0"/>
              <a:t/>
            </a:r>
            <a:br>
              <a:rPr lang="en-US" sz="2330" dirty="0" smtClean="0"/>
            </a:br>
            <a:r>
              <a:rPr lang="en-US" sz="2330" dirty="0" smtClean="0"/>
              <a:t>infected </a:t>
            </a:r>
            <a:r>
              <a:rPr lang="en-US" sz="2330" dirty="0"/>
              <a:t>people exceed </a:t>
            </a:r>
            <a:r>
              <a:rPr lang="en-US" sz="2330" dirty="0" smtClean="0"/>
              <a:t/>
            </a:r>
            <a:br>
              <a:rPr lang="en-US" sz="2330" dirty="0" smtClean="0"/>
            </a:br>
            <a:r>
              <a:rPr lang="en-US" sz="2330" dirty="0" smtClean="0"/>
              <a:t>100</a:t>
            </a:r>
            <a:r>
              <a:rPr lang="en-US" sz="2330" dirty="0"/>
              <a:t>?</a:t>
            </a:r>
            <a:endParaRPr lang="en-US" sz="2330" dirty="0" smtClean="0"/>
          </a:p>
        </p:txBody>
      </p:sp>
      <p:sp>
        <p:nvSpPr>
          <p:cNvPr id="10" name="Rectangle 9"/>
          <p:cNvSpPr/>
          <p:nvPr/>
        </p:nvSpPr>
        <p:spPr>
          <a:xfrm flipH="1">
            <a:off x="4264006" y="5397023"/>
            <a:ext cx="4556466" cy="1200329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You could draw and complete a table of values, and then plot a graph of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against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588601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609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520" y="1196752"/>
            <a:ext cx="856895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5138" lvl="1" indent="-465138">
              <a:buClr>
                <a:srgbClr val="C00000"/>
              </a:buClr>
              <a:buFont typeface="+mj-lt"/>
              <a:buAutoNum type="arabicPeriod" startAt="2"/>
              <a:tabLst>
                <a:tab pos="2514600" algn="l"/>
              </a:tabLst>
            </a:pPr>
            <a:r>
              <a:rPr lang="en-US" sz="2200" dirty="0"/>
              <a:t>A different outbreak of a long-lasting disease has begun in a nearby </a:t>
            </a:r>
            <a:r>
              <a:rPr lang="en-US" sz="2200" dirty="0" smtClean="0"/>
              <a:t>city. The </a:t>
            </a:r>
            <a:r>
              <a:rPr lang="en-US" sz="2200" dirty="0"/>
              <a:t>local authorities have recorded the reported total number of infected people in the first five days in the table </a:t>
            </a:r>
            <a:r>
              <a:rPr lang="en-US" sz="2200" dirty="0" smtClean="0"/>
              <a:t>on the next slide, </a:t>
            </a:r>
          </a:p>
          <a:p>
            <a:pPr marL="922338" lvl="2" indent="-465138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200" dirty="0" smtClean="0"/>
              <a:t>Fit a </a:t>
            </a:r>
            <a:r>
              <a:rPr lang="en-US" sz="2200" dirty="0"/>
              <a:t>model of the form </a:t>
            </a:r>
            <a:r>
              <a:rPr lang="en-US" sz="2200" i="1" dirty="0" smtClean="0"/>
              <a:t>N </a:t>
            </a:r>
            <a:r>
              <a:rPr lang="en-US" sz="2200" dirty="0" smtClean="0"/>
              <a:t>=</a:t>
            </a:r>
            <a:r>
              <a:rPr lang="en-US" sz="2200" i="1" dirty="0"/>
              <a:t>A</a:t>
            </a:r>
            <a:r>
              <a:rPr lang="en-US" sz="2200" dirty="0"/>
              <a:t> x </a:t>
            </a:r>
            <a:r>
              <a:rPr lang="en-US" sz="2200" i="1" dirty="0" err="1" smtClean="0"/>
              <a:t>B</a:t>
            </a:r>
            <a:r>
              <a:rPr lang="en-US" sz="2200" baseline="30000" dirty="0" err="1" smtClean="0"/>
              <a:t>t</a:t>
            </a:r>
            <a:r>
              <a:rPr lang="en-US" sz="2200" dirty="0" smtClean="0"/>
              <a:t> </a:t>
            </a:r>
            <a:r>
              <a:rPr lang="en-US" sz="2200" dirty="0"/>
              <a:t>to this data, </a:t>
            </a:r>
            <a:r>
              <a:rPr lang="en-US" sz="2200" dirty="0" smtClean="0"/>
              <a:t>by finding </a:t>
            </a:r>
            <a:r>
              <a:rPr lang="en-US" sz="2200" dirty="0"/>
              <a:t>approximate values of </a:t>
            </a:r>
            <a:r>
              <a:rPr lang="en-US" sz="2200" i="1" dirty="0"/>
              <a:t>A</a:t>
            </a:r>
            <a:r>
              <a:rPr lang="en-US" sz="2200" dirty="0"/>
              <a:t> (to the nearest integer) and </a:t>
            </a:r>
            <a:r>
              <a:rPr lang="en-US" sz="2200" i="1" dirty="0"/>
              <a:t>B</a:t>
            </a:r>
            <a:r>
              <a:rPr lang="en-US" sz="2200" dirty="0"/>
              <a:t> (to 1 decimal place</a:t>
            </a:r>
            <a:r>
              <a:rPr lang="en-US" sz="2200" dirty="0" smtClean="0"/>
              <a:t>).</a:t>
            </a:r>
          </a:p>
          <a:p>
            <a:pPr marL="457200" lvl="2">
              <a:buClr>
                <a:srgbClr val="C00000"/>
              </a:buClr>
              <a:tabLst>
                <a:tab pos="2514600" algn="l"/>
              </a:tabLst>
            </a:pPr>
            <a:r>
              <a:rPr lang="en-US" sz="2200" dirty="0" smtClean="0"/>
              <a:t>The </a:t>
            </a:r>
            <a:r>
              <a:rPr lang="en-US" sz="2200" dirty="0"/>
              <a:t>local authorities are worried about two things:</a:t>
            </a:r>
          </a:p>
          <a:p>
            <a:pPr marL="922338" lvl="2" indent="-465138"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2200" dirty="0" smtClean="0"/>
              <a:t>City </a:t>
            </a:r>
            <a:r>
              <a:rPr lang="en-US" sz="2200" dirty="0"/>
              <a:t>doctors can only treat 500 newly infected people each day.</a:t>
            </a:r>
          </a:p>
          <a:p>
            <a:pPr marL="922338" lvl="2" indent="-465138"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2200" dirty="0" smtClean="0"/>
              <a:t>The </a:t>
            </a:r>
            <a:r>
              <a:rPr lang="en-US" sz="2200" dirty="0"/>
              <a:t>hospitals currently only have enough supplies to treat 3000 </a:t>
            </a:r>
            <a:r>
              <a:rPr lang="en-US" sz="2200" dirty="0" smtClean="0"/>
              <a:t>infected </a:t>
            </a:r>
            <a:r>
              <a:rPr lang="en-US" sz="2200" dirty="0"/>
              <a:t>people in total.</a:t>
            </a:r>
          </a:p>
          <a:p>
            <a:pPr marL="922338" lvl="2" indent="-465138">
              <a:buClr>
                <a:srgbClr val="C00000"/>
              </a:buClr>
              <a:buFont typeface="+mj-lt"/>
              <a:buAutoNum type="alphaLcPeriod" startAt="2"/>
              <a:tabLst>
                <a:tab pos="2514600" algn="l"/>
              </a:tabLst>
            </a:pPr>
            <a:r>
              <a:rPr lang="en-US" sz="2200" dirty="0" smtClean="0"/>
              <a:t>Use </a:t>
            </a:r>
            <a:r>
              <a:rPr lang="en-US" sz="2200" dirty="0"/>
              <a:t>your model from part </a:t>
            </a:r>
            <a:r>
              <a:rPr lang="en-US" sz="2200" b="1" dirty="0"/>
              <a:t>a</a:t>
            </a:r>
            <a:r>
              <a:rPr lang="en-US" sz="2200" dirty="0"/>
              <a:t> to decide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whether </a:t>
            </a:r>
            <a:r>
              <a:rPr lang="en-US" sz="2200" dirty="0"/>
              <a:t>it is more urgent to send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extra </a:t>
            </a:r>
            <a:r>
              <a:rPr lang="en-US" sz="2200" dirty="0"/>
              <a:t>supplies or extra doctors.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Justify </a:t>
            </a:r>
            <a:r>
              <a:rPr lang="en-US" sz="2200" dirty="0"/>
              <a:t>your decision.</a:t>
            </a:r>
            <a:endParaRPr lang="en-US" sz="220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700" dirty="0" smtClean="0"/>
              <a:t>19.7 </a:t>
            </a:r>
            <a:r>
              <a:rPr lang="en-GB" sz="2700" dirty="0"/>
              <a:t>– </a:t>
            </a:r>
            <a:r>
              <a:rPr lang="en-US" sz="2700" dirty="0"/>
              <a:t>Reflecting and </a:t>
            </a:r>
            <a:r>
              <a:rPr lang="en-US" sz="2700" dirty="0" smtClean="0"/>
              <a:t>Stretching Graphs </a:t>
            </a:r>
            <a:r>
              <a:rPr lang="en-US" sz="2700" dirty="0"/>
              <a:t>of </a:t>
            </a:r>
            <a:r>
              <a:rPr lang="en-US" sz="2700" dirty="0" smtClean="0"/>
              <a:t>Functions</a:t>
            </a:r>
            <a:endParaRPr lang="en-GB" sz="2700" b="1" dirty="0" smtClean="0"/>
          </a:p>
        </p:txBody>
      </p:sp>
      <p:sp>
        <p:nvSpPr>
          <p:cNvPr id="7" name="Rectangle 6"/>
          <p:cNvSpPr/>
          <p:nvPr/>
        </p:nvSpPr>
        <p:spPr>
          <a:xfrm flipH="1">
            <a:off x="6012160" y="4966136"/>
            <a:ext cx="2808312" cy="163121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Q2a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To estimate B, find the ratios between the numbers of infected people on successive days</a:t>
            </a:r>
          </a:p>
        </p:txBody>
      </p:sp>
    </p:spTree>
    <p:extLst>
      <p:ext uri="{BB962C8B-B14F-4D97-AF65-F5344CB8AC3E}">
        <p14:creationId xmlns:p14="http://schemas.microsoft.com/office/powerpoint/2010/main" val="377665893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609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704856" cy="648072"/>
          </a:xfrm>
        </p:spPr>
        <p:txBody>
          <a:bodyPr>
            <a:noAutofit/>
          </a:bodyPr>
          <a:lstStyle/>
          <a:p>
            <a:r>
              <a:rPr lang="en-GB" sz="2700" dirty="0" smtClean="0"/>
              <a:t>19.7 </a:t>
            </a:r>
            <a:r>
              <a:rPr lang="en-GB" sz="2700" dirty="0"/>
              <a:t>– </a:t>
            </a:r>
            <a:r>
              <a:rPr lang="en-US" sz="2700" dirty="0"/>
              <a:t>Reflecting and </a:t>
            </a:r>
            <a:r>
              <a:rPr lang="en-US" sz="2700" dirty="0" smtClean="0"/>
              <a:t>Stretching Graphs </a:t>
            </a:r>
            <a:r>
              <a:rPr lang="en-US" sz="2700" dirty="0"/>
              <a:t>of </a:t>
            </a:r>
            <a:r>
              <a:rPr lang="en-US" sz="2700" dirty="0" smtClean="0"/>
              <a:t>Functions</a:t>
            </a:r>
            <a:endParaRPr lang="en-GB" sz="2700" b="1" dirty="0" smtClean="0"/>
          </a:p>
        </p:txBody>
      </p:sp>
      <p:pic>
        <p:nvPicPr>
          <p:cNvPr id="1026" name="Picture 2" descr="Image result for virus infecti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1124744"/>
            <a:ext cx="871296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90621" y="1353836"/>
            <a:ext cx="7249731" cy="1794683"/>
            <a:chOff x="131751" y="6494199"/>
            <a:chExt cx="6816513" cy="1794683"/>
          </a:xfrm>
        </p:grpSpPr>
        <p:sp>
          <p:nvSpPr>
            <p:cNvPr id="9" name="Rectangle 8"/>
            <p:cNvSpPr/>
            <p:nvPr/>
          </p:nvSpPr>
          <p:spPr>
            <a:xfrm flipH="1">
              <a:off x="150164" y="6673055"/>
              <a:ext cx="6798100" cy="161582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Pentagon 9"/>
            <p:cNvSpPr/>
            <p:nvPr/>
          </p:nvSpPr>
          <p:spPr>
            <a:xfrm>
              <a:off x="131751" y="6494199"/>
              <a:ext cx="4176016" cy="369332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Total number of infected people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927682"/>
              </p:ext>
            </p:extLst>
          </p:nvPr>
        </p:nvGraphicFramePr>
        <p:xfrm>
          <a:off x="608603" y="1802926"/>
          <a:ext cx="7059741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6131"/>
                <a:gridCol w="1380290"/>
                <a:gridCol w="852304"/>
                <a:gridCol w="639050"/>
                <a:gridCol w="639050"/>
                <a:gridCol w="812916"/>
              </a:tblGrid>
              <a:tr h="339240"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</a:t>
                      </a:r>
                      <a:endParaRPr lang="en-US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9344"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number of infected</a:t>
                      </a:r>
                      <a:r>
                        <a:rPr lang="en-US" sz="2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people</a:t>
                      </a:r>
                      <a:endParaRPr lang="en-US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known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251520" y="3653443"/>
            <a:ext cx="8424936" cy="2871901"/>
            <a:chOff x="131751" y="6494199"/>
            <a:chExt cx="7650671" cy="2871901"/>
          </a:xfrm>
        </p:grpSpPr>
        <p:sp>
          <p:nvSpPr>
            <p:cNvPr id="14" name="Rectangle 13"/>
            <p:cNvSpPr/>
            <p:nvPr/>
          </p:nvSpPr>
          <p:spPr>
            <a:xfrm flipH="1">
              <a:off x="150163" y="6673055"/>
              <a:ext cx="7632259" cy="269304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Instead of B, professional mathematicians </a:t>
              </a: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 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value 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called R</a:t>
              </a:r>
              <a:r>
                <a:rPr lang="en-US" sz="2200" baseline="-25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the basic reproduction </a:t>
              </a: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ratio 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a </a:t>
              </a: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disease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This is the mean number </a:t>
              </a: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people that </a:t>
              </a: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diseased person will infect </a:t>
              </a: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while 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 are </a:t>
              </a: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ill.</a:t>
              </a:r>
            </a:p>
            <a:p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table gives approximate R</a:t>
              </a:r>
              <a:r>
                <a:rPr lang="en-US" sz="2200" baseline="-25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values of </a:t>
              </a: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some well-known 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diseases.</a:t>
              </a:r>
            </a:p>
          </p:txBody>
        </p:sp>
        <p:sp>
          <p:nvSpPr>
            <p:cNvPr id="15" name="Pentagon 14"/>
            <p:cNvSpPr/>
            <p:nvPr/>
          </p:nvSpPr>
          <p:spPr>
            <a:xfrm>
              <a:off x="131751" y="6494199"/>
              <a:ext cx="2231081" cy="369332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Fact</a:t>
              </a:r>
              <a:endPara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809827"/>
              </p:ext>
            </p:extLst>
          </p:nvPr>
        </p:nvGraphicFramePr>
        <p:xfrm>
          <a:off x="6107693" y="3941475"/>
          <a:ext cx="2424747" cy="1889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3030"/>
                <a:gridCol w="1041717"/>
              </a:tblGrid>
              <a:tr h="36181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Disease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00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36181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Measles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12-18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181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Mumps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4-7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181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Seasonal </a:t>
                      </a:r>
                      <a:b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1.2-1.4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132895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704856" cy="648072"/>
          </a:xfrm>
        </p:spPr>
        <p:txBody>
          <a:bodyPr>
            <a:noAutofit/>
          </a:bodyPr>
          <a:lstStyle/>
          <a:p>
            <a:r>
              <a:rPr lang="en-GB" sz="4000" dirty="0" smtClean="0"/>
              <a:t>19 </a:t>
            </a:r>
            <a:r>
              <a:rPr lang="en-GB" sz="4000" dirty="0"/>
              <a:t>– </a:t>
            </a:r>
            <a:r>
              <a:rPr lang="en-US" sz="4000" dirty="0" smtClean="0"/>
              <a:t>Check Up</a:t>
            </a:r>
            <a:endParaRPr lang="en-GB" sz="4000" b="1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5436096" y="1830721"/>
            <a:ext cx="3344052" cy="47666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51520" y="1700808"/>
            <a:ext cx="51513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tabLst>
                <a:tab pos="2514600" algn="l"/>
              </a:tabLst>
            </a:pP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Proportion</a:t>
            </a: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396875">
              <a:buClr>
                <a:srgbClr val="C00000"/>
              </a:buClr>
              <a:buFont typeface="+mj-lt"/>
              <a:buAutoNum type="arabicPeriod"/>
              <a:tabLst>
                <a:tab pos="25146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circuit with a fixed resistance, the current,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directly proportional to the voltage,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When the current is 10 amps, the voltage is 4 volts.</a:t>
            </a:r>
          </a:p>
          <a:p>
            <a:pPr marL="793750" lvl="1" indent="-33655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formula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terms of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3750" lvl="1" indent="-33655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Calculate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current when the voltage is 10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volts.</a:t>
            </a:r>
          </a:p>
          <a:p>
            <a:pPr lvl="1">
              <a:buClr>
                <a:srgbClr val="C00000"/>
              </a:buClr>
              <a:tabLst>
                <a:tab pos="25146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voltage is constant and the resistance is allowed to vary, the current is inversely proportional to the resistance,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When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resistance is 20 ohms, the current is 2 amps,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3"/>
              <a:tabLst>
                <a:tab pos="25146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formula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terms of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3"/>
              <a:tabLst>
                <a:tab pos="25146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Calculate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current when the resistance is 4 ohms.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722607"/>
              </p:ext>
            </p:extLst>
          </p:nvPr>
        </p:nvGraphicFramePr>
        <p:xfrm>
          <a:off x="251518" y="1182648"/>
          <a:ext cx="8568952" cy="51816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520282"/>
                <a:gridCol w="6048670"/>
              </a:tblGrid>
              <a:tr h="402492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 Check up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 how you did on your Student Progression Chart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4" name="Picture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292" y="1844824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8107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19 </a:t>
            </a:r>
            <a:r>
              <a:rPr lang="en-GB" sz="4000" dirty="0"/>
              <a:t>– </a:t>
            </a:r>
            <a:r>
              <a:rPr lang="en-US" sz="4000" dirty="0" smtClean="0"/>
              <a:t>Check Up</a:t>
            </a:r>
            <a:endParaRPr lang="en-GB" sz="4000" b="1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232965" y="1196752"/>
            <a:ext cx="5254903" cy="522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2"/>
              <a:tabLst>
                <a:tab pos="2514600" algn="l"/>
              </a:tabLst>
            </a:pPr>
            <a:r>
              <a:rPr lang="en-US" sz="278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780" dirty="0">
                <a:latin typeface="Arial" panose="020B0604020202020204" pitchFamily="34" charset="0"/>
                <a:cs typeface="Arial" panose="020B0604020202020204" pitchFamily="34" charset="0"/>
              </a:rPr>
              <a:t> is directly proportional to </a:t>
            </a:r>
            <a:r>
              <a:rPr lang="en-US" sz="278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8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78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78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80" dirty="0" smtClean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278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780" dirty="0">
                <a:latin typeface="Arial" panose="020B0604020202020204" pitchFamily="34" charset="0"/>
                <a:cs typeface="Arial" panose="020B0604020202020204" pitchFamily="34" charset="0"/>
              </a:rPr>
              <a:t> = 48, </a:t>
            </a:r>
            <a:r>
              <a:rPr lang="en-US" sz="278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80" dirty="0">
                <a:latin typeface="Arial" panose="020B0604020202020204" pitchFamily="34" charset="0"/>
                <a:cs typeface="Arial" panose="020B0604020202020204" pitchFamily="34" charset="0"/>
              </a:rPr>
              <a:t> = 2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78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78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780" dirty="0" smtClean="0">
                <a:latin typeface="Arial" panose="020B0604020202020204" pitchFamily="34" charset="0"/>
                <a:cs typeface="Arial" panose="020B0604020202020204" pitchFamily="34" charset="0"/>
              </a:rPr>
              <a:t>formula </a:t>
            </a:r>
            <a:r>
              <a:rPr lang="en-US" sz="278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78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780" dirty="0">
                <a:latin typeface="Arial" panose="020B0604020202020204" pitchFamily="34" charset="0"/>
                <a:cs typeface="Arial" panose="020B0604020202020204" pitchFamily="34" charset="0"/>
              </a:rPr>
              <a:t> in terms of x. </a:t>
            </a:r>
            <a:endParaRPr lang="en-US" sz="278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78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78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78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80" dirty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278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8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80" dirty="0">
                <a:latin typeface="Arial" panose="020B0604020202020204" pitchFamily="34" charset="0"/>
                <a:cs typeface="Arial" panose="020B0604020202020204" pitchFamily="34" charset="0"/>
              </a:rPr>
              <a:t>= 3. </a:t>
            </a:r>
            <a:endParaRPr lang="en-US" sz="278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78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78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80" dirty="0">
                <a:latin typeface="Arial" panose="020B0604020202020204" pitchFamily="34" charset="0"/>
                <a:cs typeface="Arial" panose="020B0604020202020204" pitchFamily="34" charset="0"/>
              </a:rPr>
              <a:t> when </a:t>
            </a:r>
            <a:r>
              <a:rPr lang="en-US" sz="278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78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80" dirty="0">
                <a:latin typeface="Arial" panose="020B0604020202020204" pitchFamily="34" charset="0"/>
                <a:cs typeface="Arial" panose="020B0604020202020204" pitchFamily="34" charset="0"/>
              </a:rPr>
              <a:t>= 300.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2"/>
              <a:tabLst>
                <a:tab pos="2514600" algn="l"/>
              </a:tabLst>
            </a:pPr>
            <a:r>
              <a:rPr lang="en-US" sz="278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78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80" dirty="0">
                <a:latin typeface="Arial" panose="020B0604020202020204" pitchFamily="34" charset="0"/>
                <a:cs typeface="Arial" panose="020B0604020202020204" pitchFamily="34" charset="0"/>
              </a:rPr>
              <a:t>is inversely proportional to </a:t>
            </a:r>
            <a:r>
              <a:rPr lang="en-US" sz="2780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78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78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78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80" dirty="0" smtClean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278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780" dirty="0">
                <a:latin typeface="Arial" panose="020B0604020202020204" pitchFamily="34" charset="0"/>
                <a:cs typeface="Arial" panose="020B0604020202020204" pitchFamily="34" charset="0"/>
              </a:rPr>
              <a:t> = 5.5, </a:t>
            </a:r>
            <a:r>
              <a:rPr lang="en-US" sz="278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780" dirty="0">
                <a:latin typeface="Arial" panose="020B0604020202020204" pitchFamily="34" charset="0"/>
                <a:cs typeface="Arial" panose="020B0604020202020204" pitchFamily="34" charset="0"/>
              </a:rPr>
              <a:t> = 4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78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78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780" dirty="0" smtClean="0">
                <a:latin typeface="Arial" panose="020B0604020202020204" pitchFamily="34" charset="0"/>
                <a:cs typeface="Arial" panose="020B0604020202020204" pitchFamily="34" charset="0"/>
              </a:rPr>
              <a:t>formula </a:t>
            </a:r>
            <a:r>
              <a:rPr lang="en-US" sz="278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78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780" dirty="0">
                <a:latin typeface="Arial" panose="020B0604020202020204" pitchFamily="34" charset="0"/>
                <a:cs typeface="Arial" panose="020B0604020202020204" pitchFamily="34" charset="0"/>
              </a:rPr>
              <a:t> in terms of </a:t>
            </a:r>
            <a:r>
              <a:rPr lang="en-US" sz="278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78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78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78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78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780" dirty="0">
                <a:latin typeface="Arial" panose="020B0604020202020204" pitchFamily="34" charset="0"/>
                <a:cs typeface="Arial" panose="020B0604020202020204" pitchFamily="34" charset="0"/>
              </a:rPr>
              <a:t> when </a:t>
            </a:r>
            <a:r>
              <a:rPr lang="en-US" sz="2780" i="1" dirty="0" smtClean="0"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en-US" sz="278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78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78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292" y="1268760"/>
            <a:ext cx="548640" cy="5370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378904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2637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19 </a:t>
            </a:r>
            <a:r>
              <a:rPr lang="en-GB" sz="4000" dirty="0"/>
              <a:t>– </a:t>
            </a:r>
            <a:r>
              <a:rPr lang="en-US" sz="4000" dirty="0" smtClean="0"/>
              <a:t>Check Up</a:t>
            </a:r>
            <a:endParaRPr lang="en-GB" sz="4000" b="1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232965" y="1196752"/>
            <a:ext cx="5254903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tabLst>
                <a:tab pos="2514600" algn="l"/>
              </a:tabLst>
            </a:pP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Exponential and other non-linear graphs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 startAt="4"/>
              <a:tabLst>
                <a:tab pos="2514600" algn="l"/>
              </a:tabLst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same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axes, sketch the graphs of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-x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+mj-lt"/>
              <a:buAutoNum type="arabicPeriod" startAt="4"/>
              <a:tabLst>
                <a:tab pos="2514600" algn="l"/>
              </a:tabLst>
            </a:pPr>
            <a:r>
              <a:rPr lang="en-US" sz="2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Reasoning</a:t>
            </a:r>
            <a:r>
              <a:rPr lang="en-US" sz="2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The diagram shows a sketch of the curve 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5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sz="25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baseline="30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00" baseline="30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The curve passes through the points A(0,3) and B(l, 6). </a:t>
            </a:r>
            <a:endParaRPr lang="en-US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the values of </a:t>
            </a:r>
            <a:endParaRPr lang="en-US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9538" lvl="2" indent="-465138">
              <a:buClr>
                <a:srgbClr val="C00000"/>
              </a:buClr>
              <a:buFont typeface="+mj-lt"/>
              <a:buAutoNum type="romanLcPeriod"/>
              <a:tabLst>
                <a:tab pos="2514600" algn="l"/>
              </a:tabLst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a 	</a:t>
            </a:r>
          </a:p>
          <a:p>
            <a:pPr marL="1379538" lvl="2" indent="-465138">
              <a:buClr>
                <a:srgbClr val="C00000"/>
              </a:buClr>
              <a:buFont typeface="+mj-lt"/>
              <a:buAutoNum type="romanLcPeriod"/>
              <a:tabLst>
                <a:tab pos="2514600" algn="l"/>
              </a:tabLst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2013" lvl="1" indent="-404813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the value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when x = 4.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292" y="2027814"/>
            <a:ext cx="548640" cy="5370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3212976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7904" y="5013176"/>
            <a:ext cx="1800200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2853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19 </a:t>
            </a:r>
            <a:r>
              <a:rPr lang="en-GB" sz="4000" dirty="0"/>
              <a:t>– </a:t>
            </a:r>
            <a:r>
              <a:rPr lang="en-US" sz="4000" dirty="0" smtClean="0"/>
              <a:t>Check Up</a:t>
            </a:r>
            <a:endParaRPr lang="en-GB" sz="4000" b="1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232965" y="1196752"/>
            <a:ext cx="525490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75" indent="-396875">
              <a:buClr>
                <a:srgbClr val="C00000"/>
              </a:buClr>
              <a:buFont typeface="+mj-lt"/>
              <a:buAutoNum type="arabicPeriod" startAt="6"/>
              <a:tabLst>
                <a:tab pos="2514600" algn="l"/>
              </a:tabLst>
            </a:pP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Reasoning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velocity-time graph shows a car driving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 straight line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away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from a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junction.</a:t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time after the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junction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 is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measured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seconds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velocity,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is measured in metres per second, m/s.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1363" lvl="1" indent="-344488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Calculate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average acceleration of the car between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= 20 and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= 30.</a:t>
            </a:r>
          </a:p>
          <a:p>
            <a:pPr marL="741363" lvl="1" indent="-344488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Estimate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acceleration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= 40.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1363" lvl="1" indent="-344488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Estimate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distance travelled between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= 40 and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= 60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8200" y="1666602"/>
            <a:ext cx="2129904" cy="21944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4538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19 </a:t>
            </a:r>
            <a:r>
              <a:rPr lang="en-GB" sz="4000" dirty="0"/>
              <a:t>– </a:t>
            </a:r>
            <a:r>
              <a:rPr lang="en-US" sz="4000" dirty="0" smtClean="0"/>
              <a:t>Check Up</a:t>
            </a:r>
            <a:endParaRPr lang="en-GB" sz="4000" b="1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232965" y="1196752"/>
            <a:ext cx="52549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tabLst>
                <a:tab pos="2514600" algn="l"/>
              </a:tabLst>
            </a:pP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Transformations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graphs functions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7"/>
              <a:tabLst>
                <a:tab pos="25146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function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f(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is shown in the diagram. Sketch the graph of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514600" algn="l"/>
              </a:tabLst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f(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+ 3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  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f(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- 2) 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3"/>
              <a:tabLst>
                <a:tab pos="2514600" algn="l"/>
              </a:tabLst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2f(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	  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f(-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500" y="3565135"/>
            <a:ext cx="3687832" cy="303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3800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19 </a:t>
            </a:r>
            <a:r>
              <a:rPr lang="en-GB" sz="4000" dirty="0"/>
              <a:t>– </a:t>
            </a:r>
            <a:r>
              <a:rPr lang="en-US" sz="4000" dirty="0" smtClean="0"/>
              <a:t>Check Up</a:t>
            </a:r>
            <a:endParaRPr lang="en-GB" sz="4000" b="1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232965" y="1196752"/>
            <a:ext cx="525490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8"/>
              <a:tabLst>
                <a:tab pos="2514600" algn="l"/>
              </a:tabLst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f(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 - 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graph of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f(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is shown on the grid.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Copy the diagram and sketch the graph of y = -f(x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551" y="2466060"/>
            <a:ext cx="5276523" cy="283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9585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612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19 </a:t>
            </a:r>
            <a:r>
              <a:rPr lang="en-GB" sz="4000" dirty="0"/>
              <a:t>– </a:t>
            </a:r>
            <a:r>
              <a:rPr lang="en-US" sz="4000" dirty="0" smtClean="0"/>
              <a:t>Check Up</a:t>
            </a:r>
            <a:endParaRPr lang="en-GB" sz="4000" b="1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232966" y="1196752"/>
            <a:ext cx="498205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9"/>
              <a:tabLst>
                <a:tab pos="2514600" algn="l"/>
              </a:tabLs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sure are you of your answers? Were you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mostly: </a:t>
            </a:r>
          </a:p>
          <a:p>
            <a:pPr lvl="1">
              <a:buClr>
                <a:srgbClr val="C00000"/>
              </a:buClr>
              <a:tabLst>
                <a:tab pos="3536950" algn="l"/>
              </a:tabLs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Just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guessing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</a:t>
            </a:r>
            <a:endPara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00000"/>
              </a:buClr>
              <a:tabLst>
                <a:tab pos="3536950" algn="l"/>
              </a:tabLs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Feeling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doubtful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</a:t>
            </a:r>
            <a:endPara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00000"/>
              </a:buClr>
              <a:tabLst>
                <a:tab pos="3536950" algn="l"/>
              </a:tabLs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Confident	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next? Use your results to decide whether to strengthen or extend your learning.</a:t>
            </a:r>
          </a:p>
        </p:txBody>
      </p:sp>
      <p:sp>
        <p:nvSpPr>
          <p:cNvPr id="6" name="Flowchart: Delay 5"/>
          <p:cNvSpPr/>
          <p:nvPr/>
        </p:nvSpPr>
        <p:spPr>
          <a:xfrm flipH="1">
            <a:off x="5076056" y="1196752"/>
            <a:ext cx="504056" cy="5369378"/>
          </a:xfrm>
          <a:prstGeom prst="flowChartDelay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0484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045&quot;&gt;&lt;object type=&quot;3&quot; unique_id=&quot;10046&quot;&gt;&lt;property id=&quot;20148&quot; value=&quot;5&quot;/&gt;&lt;property id=&quot;20300&quot; value=&quot;Slide 1 - &amp;quot;Welcome&amp;quot;&quot;/&gt;&lt;property id=&quot;20307&quot; value=&quot;256&quot;/&gt;&lt;/object&gt;&lt;object type=&quot;3&quot; unique_id=&quot;10047&quot;&gt;&lt;property id=&quot;20148&quot; value=&quot;5&quot;/&gt;&lt;property id=&quot;20300&quot; value=&quot;Slide 2 - &amp;quot;Assignment Scenario&amp;quot;&quot;/&gt;&lt;property id=&quot;20307&quot; value=&quot;258&quot;/&gt;&lt;/object&gt;&lt;object type=&quot;3&quot; unique_id=&quot;10048&quot;&gt;&lt;property id=&quot;20148&quot; value=&quot;5&quot;/&gt;&lt;property id=&quot;20300&quot; value=&quot;Slide 3 - &amp;quot;Excel Sales Scenario&amp;quot;&quot;/&gt;&lt;property id=&quot;20307&quot; value=&quot;286&quot;/&gt;&lt;/object&gt;&lt;object type=&quot;3&quot; unique_id=&quot;10049&quot;&gt;&lt;property id=&quot;20148&quot; value=&quot;5&quot;/&gt;&lt;property id=&quot;20300&quot; value=&quot;Slide 4 - &amp;quot;Task 1 – Excel Sales Spreadsheet&amp;quot;&quot;/&gt;&lt;property id=&quot;20307&quot; value=&quot;287&quot;/&gt;&lt;/object&gt;&lt;object type=&quot;3&quot; unique_id=&quot;10050&quot;&gt;&lt;property id=&quot;20148&quot; value=&quot;5&quot;/&gt;&lt;property id=&quot;20300&quot; value=&quot;Slide 5 - &amp;quot;Task 2 – Excel Sales Spreadsheet&amp;quot;&quot;/&gt;&lt;property id=&quot;20307&quot; value=&quot;288&quot;/&gt;&lt;/object&gt;&lt;object type=&quot;3&quot; unique_id=&quot;10051&quot;&gt;&lt;property id=&quot;20148&quot; value=&quot;5&quot;/&gt;&lt;property id=&quot;20300&quot; value=&quot;Slide 6 - &amp;quot;Task 3 – Excel Sales Spreadsheet&amp;quot;&quot;/&gt;&lt;property id=&quot;20307&quot; value=&quot;289&quot;/&gt;&lt;/object&gt;&lt;object type=&quot;3&quot; unique_id=&quot;10052&quot;&gt;&lt;property id=&quot;20148&quot; value=&quot;5&quot;/&gt;&lt;property id=&quot;20300&quot; value=&quot;Slide 7 - &amp;quot;Task 4 – Excel Sales Spreadsheet&amp;quot;&quot;/&gt;&lt;property id=&quot;20307&quot; value=&quot;290&quot;/&gt;&lt;/object&gt;&lt;object type=&quot;3&quot; unique_id=&quot;10053&quot;&gt;&lt;property id=&quot;20148&quot; value=&quot;5&quot;/&gt;&lt;property id=&quot;20300&quot; value=&quot;Slide 8 - &amp;quot;Task 5 – Excel Sales Spreadsheet&amp;quot;&quot;/&gt;&lt;property id=&quot;20307&quot; value=&quot;291&quot;/&gt;&lt;/object&gt;&lt;object type=&quot;3&quot; unique_id=&quot;10054&quot;&gt;&lt;property id=&quot;20148&quot; value=&quot;5&quot;/&gt;&lt;property id=&quot;20300&quot; value=&quot;Slide 9 - &amp;quot;Task 6 – Excel Sales Spreadsheet&amp;quot;&quot;/&gt;&lt;property id=&quot;20307&quot; value=&quot;292&quot;/&gt;&lt;/object&gt;&lt;object type=&quot;3&quot; unique_id=&quot;10055&quot;&gt;&lt;property id=&quot;20148&quot; value=&quot;5&quot;/&gt;&lt;property id=&quot;20300&quot; value=&quot;Slide 10 - &amp;quot;Task 7 – Excel Sales Spreadsheet&amp;quot;&quot;/&gt;&lt;property id=&quot;20307&quot; value=&quot;294&quot;/&gt;&lt;/object&gt;&lt;object type=&quot;3&quot; unique_id=&quot;10056&quot;&gt;&lt;property id=&quot;20148&quot; value=&quot;5&quot;/&gt;&lt;property id=&quot;20300&quot; value=&quot;Slide 11 - &amp;quot;Task 8 – Excel Sales Spreadsheet&amp;quot;&quot;/&gt;&lt;property id=&quot;20307&quot; value=&quot;295&quot;/&gt;&lt;/object&gt;&lt;object type=&quot;3&quot; unique_id=&quot;10057&quot;&gt;&lt;property id=&quot;20148&quot; value=&quot;5&quot;/&gt;&lt;property id=&quot;20300&quot; value=&quot;Slide 12 - &amp;quot;Excel Tutorials – Click to View&amp;quot;&quot;/&gt;&lt;property id=&quot;20307&quot; value=&quot;332&quot;/&gt;&lt;/object&gt;&lt;object type=&quot;3&quot; unique_id=&quot;10058&quot;&gt;&lt;property id=&quot;20148&quot; value=&quot;5&quot;/&gt;&lt;property id=&quot;20300&quot; value=&quot;Slide 13 - &amp;quot;Excel Sales – Assessment (St/Ex/Ad)&amp;quot;&quot;/&gt;&lt;property id=&quot;20307&quot; value=&quot;297&quot;/&gt;&lt;/object&gt;&lt;object type=&quot;3&quot; unique_id=&quot;10059&quot;&gt;&lt;property id=&quot;20148&quot; value=&quot;5&quot;/&gt;&lt;property id=&quot;20300&quot; value=&quot;Slide 14 - &amp;quot;Excel Bookings Scenario&amp;quot;&quot;/&gt;&lt;property id=&quot;20307&quot; value=&quot;299&quot;/&gt;&lt;/object&gt;&lt;object type=&quot;3&quot; unique_id=&quot;10060&quot;&gt;&lt;property id=&quot;20148&quot; value=&quot;5&quot;/&gt;&lt;property id=&quot;20300&quot; value=&quot;Slide 15 - &amp;quot;Task 1 – Excel Bookings Spreadsheet&amp;quot;&quot;/&gt;&lt;property id=&quot;20307&quot; value=&quot;300&quot;/&gt;&lt;/object&gt;&lt;object type=&quot;3&quot; unique_id=&quot;10061&quot;&gt;&lt;property id=&quot;20148&quot; value=&quot;5&quot;/&gt;&lt;property id=&quot;20300&quot; value=&quot;Slide 16 - &amp;quot;Task 2 – Excel Bookings Spreadsheet&amp;quot;&quot;/&gt;&lt;property id=&quot;20307&quot; value=&quot;301&quot;/&gt;&lt;/object&gt;&lt;object type=&quot;3&quot; unique_id=&quot;10062&quot;&gt;&lt;property id=&quot;20148&quot; value=&quot;5&quot;/&gt;&lt;property id=&quot;20300&quot; value=&quot;Slide 17 - &amp;quot;Task 3 – Excel Bookings Spreadsheet&amp;quot;&quot;/&gt;&lt;property id=&quot;20307&quot; value=&quot;302&quot;/&gt;&lt;/object&gt;&lt;object type=&quot;3&quot; unique_id=&quot;10063&quot;&gt;&lt;property id=&quot;20148&quot; value=&quot;5&quot;/&gt;&lt;property id=&quot;20300&quot; value=&quot;Slide 18 - &amp;quot;Task 4 – Excel Bookings Spreadsheet&amp;quot;&quot;/&gt;&lt;property id=&quot;20307&quot; value=&quot;309&quot;/&gt;&lt;/object&gt;&lt;object type=&quot;3&quot; unique_id=&quot;10064&quot;&gt;&lt;property id=&quot;20148&quot; value=&quot;5&quot;/&gt;&lt;property id=&quot;20300&quot; value=&quot;Slide 19 - &amp;quot;Task 5 – Excel Bookings Spreadsheet&amp;quot;&quot;/&gt;&lt;property id=&quot;20307&quot; value=&quot;304&quot;/&gt;&lt;/object&gt;&lt;object type=&quot;3&quot; unique_id=&quot;10065&quot;&gt;&lt;property id=&quot;20148&quot; value=&quot;5&quot;/&gt;&lt;property id=&quot;20300&quot; value=&quot;Slide 20 - &amp;quot;Task 6 – Excel Bookings Spreadsheet&amp;quot;&quot;/&gt;&lt;property id=&quot;20307&quot; value=&quot;305&quot;/&gt;&lt;/object&gt;&lt;object type=&quot;3&quot; unique_id=&quot;10066&quot;&gt;&lt;property id=&quot;20148&quot; value=&quot;5&quot;/&gt;&lt;property id=&quot;20300&quot; value=&quot;Slide 21 - &amp;quot;Task 7 – Excel Bookings Spreadsheet&amp;quot;&quot;/&gt;&lt;property id=&quot;20307&quot; value=&quot;306&quot;/&gt;&lt;/object&gt;&lt;object type=&quot;3&quot; unique_id=&quot;10067&quot;&gt;&lt;property id=&quot;20148&quot; value=&quot;5&quot;/&gt;&lt;property id=&quot;20300&quot; value=&quot;Slide 22 - &amp;quot;Task 8 – Excel Bookings Spreadsheet&amp;quot;&quot;/&gt;&lt;property id=&quot;20307&quot; value=&quot;307&quot;/&gt;&lt;/object&gt;&lt;object type=&quot;3&quot; unique_id=&quot;10068&quot;&gt;&lt;property id=&quot;20148&quot; value=&quot;5&quot;/&gt;&lt;property id=&quot;20300&quot; value=&quot;Slide 23 - &amp;quot;Excel Tutorials – Click to View&amp;quot;&quot;/&gt;&lt;property id=&quot;20307&quot; value=&quot;334&quot;/&gt;&lt;/object&gt;&lt;object type=&quot;3&quot; unique_id=&quot;10069&quot;&gt;&lt;property id=&quot;20148&quot; value=&quot;5&quot;/&gt;&lt;property id=&quot;20300&quot; value=&quot;Slide 24 - &amp;quot;Excel Bookings – Assessment (St/Ex/Ad)&amp;quot;&quot;/&gt;&lt;property id=&quot;20307&quot; value=&quot;308&quot;/&gt;&lt;/object&gt;&lt;object type=&quot;3&quot; unique_id=&quot;10070&quot;&gt;&lt;property id=&quot;20148&quot; value=&quot;5&quot;/&gt;&lt;property id=&quot;20300&quot; value=&quot;Slide 25 - &amp;quot;Graphics Scenario&amp;quot;&quot;/&gt;&lt;property id=&quot;20307&quot; value=&quot;310&quot;/&gt;&lt;/object&gt;&lt;object type=&quot;3&quot; unique_id=&quot;10071&quot;&gt;&lt;property id=&quot;20148&quot; value=&quot;5&quot;/&gt;&lt;property id=&quot;20300&quot; value=&quot;Slide 26 - &amp;quot;Task 1 – Bitmap Montage&amp;quot;&quot;/&gt;&lt;property id=&quot;20307&quot; value=&quot;311&quot;/&gt;&lt;/object&gt;&lt;object type=&quot;3&quot; unique_id=&quot;10072&quot;&gt;&lt;property id=&quot;20148&quot; value=&quot;5&quot;/&gt;&lt;property id=&quot;20300&quot; value=&quot;Slide 27 - &amp;quot;Task 2 – Bitmap Montage&amp;quot;&quot;/&gt;&lt;property id=&quot;20307&quot; value=&quot;312&quot;/&gt;&lt;/object&gt;&lt;object type=&quot;3&quot; unique_id=&quot;10073&quot;&gt;&lt;property id=&quot;20148&quot; value=&quot;5&quot;/&gt;&lt;property id=&quot;20300&quot; value=&quot;Slide 28 - &amp;quot;Task 3 – Bitmap Montage&amp;quot;&quot;/&gt;&lt;property id=&quot;20307&quot; value=&quot;313&quot;/&gt;&lt;/object&gt;&lt;object type=&quot;3&quot; unique_id=&quot;10074&quot;&gt;&lt;property id=&quot;20148&quot; value=&quot;5&quot;/&gt;&lt;property id=&quot;20300&quot; value=&quot;Slide 29 - &amp;quot;Task 4 – Bitmap Montage&amp;quot;&quot;/&gt;&lt;property id=&quot;20307&quot; value=&quot;314&quot;/&gt;&lt;/object&gt;&lt;object type=&quot;3&quot; unique_id=&quot;10075&quot;&gt;&lt;property id=&quot;20148&quot; value=&quot;5&quot;/&gt;&lt;property id=&quot;20300&quot; value=&quot;Slide 30 - &amp;quot;Task 5 – Vector Map&amp;quot;&quot;/&gt;&lt;property id=&quot;20307&quot; value=&quot;315&quot;/&gt;&lt;/object&gt;&lt;object type=&quot;3&quot; unique_id=&quot;10076&quot;&gt;&lt;property id=&quot;20148&quot; value=&quot;5&quot;/&gt;&lt;property id=&quot;20300&quot; value=&quot;Slide 31 - &amp;quot;Task 6 – Vector Map&amp;quot;&quot;/&gt;&lt;property id=&quot;20307&quot; value=&quot;316&quot;/&gt;&lt;/object&gt;&lt;object type=&quot;3&quot; unique_id=&quot;10077&quot;&gt;&lt;property id=&quot;20148&quot; value=&quot;5&quot;/&gt;&lt;property id=&quot;20300&quot; value=&quot;Slide 32 - &amp;quot;Task 7 – Vector Map&amp;quot;&quot;/&gt;&lt;property id=&quot;20307&quot; value=&quot;317&quot;/&gt;&lt;/object&gt;&lt;object type=&quot;3&quot; unique_id=&quot;10078&quot;&gt;&lt;property id=&quot;20148&quot; value=&quot;5&quot;/&gt;&lt;property id=&quot;20300&quot; value=&quot;Slide 33 - &amp;quot;Task 8 – Graphics&amp;quot;&quot;/&gt;&lt;property id=&quot;20307&quot; value=&quot;318&quot;/&gt;&lt;/object&gt;&lt;object type=&quot;3&quot; unique_id=&quot;10079&quot;&gt;&lt;property id=&quot;20148&quot; value=&quot;5&quot;/&gt;&lt;property id=&quot;20300&quot; value=&quot;Slide 34 - &amp;quot;Task 9 – Graphics&amp;quot;&quot;/&gt;&lt;property id=&quot;20307&quot; value=&quot;321&quot;/&gt;&lt;/object&gt;&lt;object type=&quot;3&quot; unique_id=&quot;10080&quot;&gt;&lt;property id=&quot;20148&quot; value=&quot;5&quot;/&gt;&lt;property id=&quot;20300&quot; value=&quot;Slide 35 - &amp;quot;Graphics – Assessment (St/Ex/Ad)&amp;quot;&quot;/&gt;&lt;property id=&quot;20307&quot; value=&quot;319&quot;/&gt;&lt;/object&gt;&lt;object type=&quot;3&quot; unique_id=&quot;10081&quot;&gt;&lt;property id=&quot;20148&quot; value=&quot;5&quot;/&gt;&lt;property id=&quot;20300&quot; value=&quot;Slide 36 - &amp;quot;E-Safety Scenario&amp;quot;&quot;/&gt;&lt;property id=&quot;20307&quot; value=&quot;322&quot;/&gt;&lt;/object&gt;&lt;object type=&quot;3&quot; unique_id=&quot;10082&quot;&gt;&lt;property id=&quot;20148&quot; value=&quot;5&quot;/&gt;&lt;property id=&quot;20300&quot; value=&quot;Slide 37 - &amp;quot;Task 1 – E-Safety&amp;quot;&quot;/&gt;&lt;property id=&quot;20307&quot; value=&quot;323&quot;/&gt;&lt;/object&gt;&lt;object type=&quot;3&quot; unique_id=&quot;10083&quot;&gt;&lt;property id=&quot;20148&quot; value=&quot;5&quot;/&gt;&lt;property id=&quot;20300&quot; value=&quot;Slide 38 - &amp;quot;Task 2 – E-Safety&amp;quot;&quot;/&gt;&lt;property id=&quot;20307&quot; value=&quot;324&quot;/&gt;&lt;/object&gt;&lt;object type=&quot;3&quot; unique_id=&quot;10084&quot;&gt;&lt;property id=&quot;20148&quot; value=&quot;5&quot;/&gt;&lt;property id=&quot;20300&quot; value=&quot;Slide 39 - &amp;quot;Task 3 – E-Safety&amp;quot;&quot;/&gt;&lt;property id=&quot;20307&quot; value=&quot;325&quot;/&gt;&lt;/object&gt;&lt;object type=&quot;3&quot; unique_id=&quot;10085&quot;&gt;&lt;property id=&quot;20148&quot; value=&quot;5&quot;/&gt;&lt;property id=&quot;20300&quot; value=&quot;Slide 40 - &amp;quot;Task 4 – E-Safety&amp;quot;&quot;/&gt;&lt;property id=&quot;20307&quot; value=&quot;326&quot;/&gt;&lt;/object&gt;&lt;object type=&quot;3&quot; unique_id=&quot;10086&quot;&gt;&lt;property id=&quot;20148&quot; value=&quot;5&quot;/&gt;&lt;property id=&quot;20300&quot; value=&quot;Slide 41 - &amp;quot;Task 5 – E-Safety&amp;quot;&quot;/&gt;&lt;property id=&quot;20307&quot; value=&quot;327&quot;/&gt;&lt;/object&gt;&lt;object type=&quot;3&quot; unique_id=&quot;10087&quot;&gt;&lt;property id=&quot;20148&quot; value=&quot;5&quot;/&gt;&lt;property id=&quot;20300&quot; value=&quot;Slide 42 - &amp;quot;Task 6 – E-Safety&amp;quot;&quot;/&gt;&lt;property id=&quot;20307&quot; value=&quot;328&quot;/&gt;&lt;/object&gt;&lt;object type=&quot;3&quot; unique_id=&quot;10088&quot;&gt;&lt;property id=&quot;20148&quot; value=&quot;5&quot;/&gt;&lt;property id=&quot;20300&quot; value=&quot;Slide 43 - &amp;quot;Task 7 – E-Safety&amp;quot;&quot;/&gt;&lt;property id=&quot;20307&quot; value=&quot;329&quot;/&gt;&lt;/object&gt;&lt;object type=&quot;3&quot; unique_id=&quot;10089&quot;&gt;&lt;property id=&quot;20148&quot; value=&quot;5&quot;/&gt;&lt;property id=&quot;20300&quot; value=&quot;Slide 44 - &amp;quot;E-Safety – Assessment (St/Ex/Ad)&amp;quot;&quot;/&gt;&lt;property id=&quot;20307&quot; value=&quot;331&quot;/&gt;&lt;/object&gt;&lt;/object&gt;&lt;object type=&quot;8&quot; unique_id=&quot;10135&quot;&gt;&lt;/object&gt;&lt;/object&gt;&lt;/database&gt;"/>
  <p:tag name="SECTOMILLISECCONVERTED" val="1"/>
  <p:tag name="ISPRING_RESOURCE_PATHS_HASH_2" val="08f788787bcb7a4d543d064184e3ed8f8a1ad1a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deroth">
  <a:themeElements>
    <a:clrScheme name="Custom 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A0AEC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03C8A099435F469B82EC500073A18D" ma:contentTypeVersion="0" ma:contentTypeDescription="Create a new document." ma:contentTypeScope="" ma:versionID="db11316f7499926a5aef36baba7827a0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E5A8F797-114D-47DC-A43E-E9D7D88718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DD945F-B7B0-4691-A0D0-E2EAD6DA23B3}">
  <ds:schemaRefs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16A05FF-1C8D-47AA-A52A-FF79015719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167428</TotalTime>
  <Words>7629</Words>
  <Application>Microsoft Office PowerPoint</Application>
  <PresentationFormat>On-screen Show (4:3)</PresentationFormat>
  <Paragraphs>1666</Paragraphs>
  <Slides>143</Slides>
  <Notes>143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143</vt:i4>
      </vt:variant>
    </vt:vector>
  </HeadingPairs>
  <TitlesOfParts>
    <vt:vector size="156" baseType="lpstr">
      <vt:lpstr>Arial</vt:lpstr>
      <vt:lpstr>Calibri</vt:lpstr>
      <vt:lpstr>Cambria Math</vt:lpstr>
      <vt:lpstr>Comic Sans MS</vt:lpstr>
      <vt:lpstr>Courier New</vt:lpstr>
      <vt:lpstr>Lucida Sans Unicode</vt:lpstr>
      <vt:lpstr>Times New Roman</vt:lpstr>
      <vt:lpstr>Verdana</vt:lpstr>
      <vt:lpstr>Webdings</vt:lpstr>
      <vt:lpstr>Wingdings</vt:lpstr>
      <vt:lpstr>Wingdings 2</vt:lpstr>
      <vt:lpstr>Wingdings 3</vt:lpstr>
      <vt:lpstr>Enderoth</vt:lpstr>
      <vt:lpstr>PowerPoint Presentation</vt:lpstr>
      <vt:lpstr>Contents</vt:lpstr>
      <vt:lpstr>Contents</vt:lpstr>
      <vt:lpstr>Contents</vt:lpstr>
      <vt:lpstr>19 – Prior Knowledge Check</vt:lpstr>
      <vt:lpstr>19 – Prior Knowledge Check</vt:lpstr>
      <vt:lpstr>19 – Prior Knowledge Check</vt:lpstr>
      <vt:lpstr>19 – Prior Knowledge Check</vt:lpstr>
      <vt:lpstr>19 – Prior Knowledge Check</vt:lpstr>
      <vt:lpstr>19 – Prior Knowledge Check</vt:lpstr>
      <vt:lpstr>19 – Prior Knowledge Check</vt:lpstr>
      <vt:lpstr>19 – Prior Knowledge Check</vt:lpstr>
      <vt:lpstr>19.1 – Direct Proportion</vt:lpstr>
      <vt:lpstr>19.1 – Direct Proportion</vt:lpstr>
      <vt:lpstr>19.1 – Direct Proportion</vt:lpstr>
      <vt:lpstr>19.1 – Direct Proportion</vt:lpstr>
      <vt:lpstr>19.1 – Direct Proportion</vt:lpstr>
      <vt:lpstr>19.1 – Direct Proportion</vt:lpstr>
      <vt:lpstr>19.2 – More Direct Proportion</vt:lpstr>
      <vt:lpstr>19.2 – More Direct Proportion</vt:lpstr>
      <vt:lpstr>19.2 – More Direct Proportion</vt:lpstr>
      <vt:lpstr>19.2 – More Direct Proportion</vt:lpstr>
      <vt:lpstr>19.2 – More Direct Proportion</vt:lpstr>
      <vt:lpstr>19.2 – More Direct Proportion</vt:lpstr>
      <vt:lpstr>19.2 – More Direct Proportion</vt:lpstr>
      <vt:lpstr>19.2 – More Direct Proportion</vt:lpstr>
      <vt:lpstr>19.2 – More Direct Proportion</vt:lpstr>
      <vt:lpstr>19.2 – More Direct Proportion</vt:lpstr>
      <vt:lpstr>19.3 – Inverse Proportion</vt:lpstr>
      <vt:lpstr>19.3 – Inverse Proportion</vt:lpstr>
      <vt:lpstr>19.3 – Inverse Proportion</vt:lpstr>
      <vt:lpstr>19.3 – Inverse Proportion</vt:lpstr>
      <vt:lpstr>19.3 – Inverse Proportion</vt:lpstr>
      <vt:lpstr>19.3 – Inverse Proportion</vt:lpstr>
      <vt:lpstr>19.3 – Inverse Proportion</vt:lpstr>
      <vt:lpstr>19.3 – Inverse Proportion</vt:lpstr>
      <vt:lpstr>19.3 – Inverse Proportion</vt:lpstr>
      <vt:lpstr>19.3 – Inverse Proportion</vt:lpstr>
      <vt:lpstr>19.3 – Inverse Proportion</vt:lpstr>
      <vt:lpstr>19.3 – Inverse Proportion</vt:lpstr>
      <vt:lpstr>19.4 – Exponential Functions</vt:lpstr>
      <vt:lpstr>19.4 – Exponential Functions</vt:lpstr>
      <vt:lpstr>19.4 – Exponential Functions</vt:lpstr>
      <vt:lpstr>19.4 – Exponential Functions</vt:lpstr>
      <vt:lpstr>19.4 – Exponential Functions</vt:lpstr>
      <vt:lpstr>19.4 – Exponential Functions</vt:lpstr>
      <vt:lpstr>19.4 – Exponential Functions</vt:lpstr>
      <vt:lpstr>19.4 – Exponential Functions</vt:lpstr>
      <vt:lpstr>19.4 – Exponential Functions</vt:lpstr>
      <vt:lpstr>19.4 – Exponential Functions</vt:lpstr>
      <vt:lpstr>19.4 – Exponential Functions</vt:lpstr>
      <vt:lpstr>19.4 – Exponential Functions</vt:lpstr>
      <vt:lpstr>19.5 – Non-Linear Graphs</vt:lpstr>
      <vt:lpstr>19.5 – Non-Linear Graphs</vt:lpstr>
      <vt:lpstr>19.5 – Non-Linear Graphs</vt:lpstr>
      <vt:lpstr>19.5 – Non-Linear Graphs</vt:lpstr>
      <vt:lpstr>19.5 – Non-Linear Graphs</vt:lpstr>
      <vt:lpstr>19.5 – Non-Linear Graphs</vt:lpstr>
      <vt:lpstr>19.5 – Non-Linear Graphs</vt:lpstr>
      <vt:lpstr>19.5 – Non-Linear Graphs</vt:lpstr>
      <vt:lpstr>19.5 – Non-Linear Graphs</vt:lpstr>
      <vt:lpstr>19.5 – Non-Linear Graphs</vt:lpstr>
      <vt:lpstr>19.5 – Non-Linear Graphs</vt:lpstr>
      <vt:lpstr>19.5 – Non-Linear Graphs</vt:lpstr>
      <vt:lpstr>19.5 – Non-Linear Graphs</vt:lpstr>
      <vt:lpstr>19.6 – Translating Graphs of Functions</vt:lpstr>
      <vt:lpstr>19.6 – Translating Graphs of Functions</vt:lpstr>
      <vt:lpstr>19.6 – Translating Graphs of Functions</vt:lpstr>
      <vt:lpstr>19.6 – Translating Graphs of Functions</vt:lpstr>
      <vt:lpstr>19.6 – Translating Graphs of Functions</vt:lpstr>
      <vt:lpstr>19.6 – Translating Graphs of Functions</vt:lpstr>
      <vt:lpstr>19.6 – Translating Graphs of Functions</vt:lpstr>
      <vt:lpstr>19.6 – Translating Graphs of Functions</vt:lpstr>
      <vt:lpstr>19.6 – Translating Graphs of Functions</vt:lpstr>
      <vt:lpstr>19.6 – Translating Graphs of Functions</vt:lpstr>
      <vt:lpstr>19.7 – Reflecting and Stretching Graphs of Functions</vt:lpstr>
      <vt:lpstr>19.7 – Reflecting and Stretching Graphs of Functions</vt:lpstr>
      <vt:lpstr>19.7 – Reflecting and Stretching Graphs of Functions</vt:lpstr>
      <vt:lpstr>19.7 – Reflecting and Stretching Graphs of Functions</vt:lpstr>
      <vt:lpstr>19.7 – Reflecting and Stretching Graphs of Functions</vt:lpstr>
      <vt:lpstr>19.7 – Reflecting and Stretching Graphs of Functions</vt:lpstr>
      <vt:lpstr>19.7 – Reflecting and Stretching Graphs of Functions</vt:lpstr>
      <vt:lpstr>19.7 – Reflecting and Stretching Graphs of Functions</vt:lpstr>
      <vt:lpstr>19.7 – Reflecting and Stretching Graphs of Functions</vt:lpstr>
      <vt:lpstr>19.7 – Reflecting and Stretching Graphs of Functions</vt:lpstr>
      <vt:lpstr>19.7 – Reflecting and Stretching Graphs of Functions</vt:lpstr>
      <vt:lpstr>19.7 – Reflecting and Stretching Graphs of Functions</vt:lpstr>
      <vt:lpstr>19.7 – Reflecting and Stretching Graphs of Functions</vt:lpstr>
      <vt:lpstr>19.7 – Reflecting and Stretching Graphs of Functions</vt:lpstr>
      <vt:lpstr>19 – Problem-Solving: Modelling Outbreaks</vt:lpstr>
      <vt:lpstr>19.7 – Reflecting and Stretching Graphs of Functions</vt:lpstr>
      <vt:lpstr>19.7 – Reflecting and Stretching Graphs of Functions</vt:lpstr>
      <vt:lpstr>19 – Check Up</vt:lpstr>
      <vt:lpstr>19 – Check Up</vt:lpstr>
      <vt:lpstr>19 – Check Up</vt:lpstr>
      <vt:lpstr>19 – Check Up</vt:lpstr>
      <vt:lpstr>19 – Check Up</vt:lpstr>
      <vt:lpstr>19 – Check Up</vt:lpstr>
      <vt:lpstr>19 – Check Up</vt:lpstr>
      <vt:lpstr>19 – Check Up</vt:lpstr>
      <vt:lpstr>19 – Strengthen</vt:lpstr>
      <vt:lpstr>19 – Strengthen</vt:lpstr>
      <vt:lpstr>19 – Strengthen</vt:lpstr>
      <vt:lpstr>19 – Strengthen</vt:lpstr>
      <vt:lpstr>19 – Strengthen</vt:lpstr>
      <vt:lpstr>19 – Strengthen</vt:lpstr>
      <vt:lpstr>19 – Strengthen</vt:lpstr>
      <vt:lpstr>19 – Strengthen</vt:lpstr>
      <vt:lpstr>19 – Strengthen</vt:lpstr>
      <vt:lpstr>19 – Strengthen</vt:lpstr>
      <vt:lpstr>19 – Strengthen</vt:lpstr>
      <vt:lpstr>19 – Strengthen</vt:lpstr>
      <vt:lpstr>19 – Extend</vt:lpstr>
      <vt:lpstr>19 – Extend</vt:lpstr>
      <vt:lpstr>19 – Extend</vt:lpstr>
      <vt:lpstr>19 – Extend</vt:lpstr>
      <vt:lpstr>19 – Extend</vt:lpstr>
      <vt:lpstr>19 – Extend</vt:lpstr>
      <vt:lpstr>19 – Extend</vt:lpstr>
      <vt:lpstr>19 – Extend</vt:lpstr>
      <vt:lpstr>19 – Extend</vt:lpstr>
      <vt:lpstr>19 – Extend</vt:lpstr>
      <vt:lpstr>19 – Extend</vt:lpstr>
      <vt:lpstr>19 – Extend</vt:lpstr>
      <vt:lpstr>19 – Extend</vt:lpstr>
      <vt:lpstr>19 – Extend</vt:lpstr>
      <vt:lpstr>19 – Extend</vt:lpstr>
      <vt:lpstr>19 – Extend</vt:lpstr>
      <vt:lpstr>19 – Knowledge Check</vt:lpstr>
      <vt:lpstr>19 – Knowledge Check</vt:lpstr>
      <vt:lpstr>19 – Knowledge Check</vt:lpstr>
      <vt:lpstr>19 – Knowledge Check</vt:lpstr>
      <vt:lpstr>19 – Knowledge Check</vt:lpstr>
      <vt:lpstr>19 – Knowledge Check</vt:lpstr>
      <vt:lpstr>19 – Unit Test</vt:lpstr>
      <vt:lpstr>19 – Unit Test</vt:lpstr>
      <vt:lpstr>19 – Unit Test</vt:lpstr>
      <vt:lpstr>19 – Unit Test</vt:lpstr>
      <vt:lpstr>19 – Unit Test</vt:lpstr>
      <vt:lpstr>19 – Unit Test</vt:lpstr>
      <vt:lpstr>19 – Unit Test</vt:lpstr>
      <vt:lpstr>19 – Unit Test</vt:lpstr>
      <vt:lpstr>19 – Unit Test</vt:lpstr>
    </vt:vector>
  </TitlesOfParts>
  <Manager>Enderoth</Manager>
  <Company>Brooke Weston CTC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09 - Mathematics - Unit 9</dc:title>
  <dc:subject>Travel and Tourism</dc:subject>
  <dc:creator>Enderoth</dc:creator>
  <cp:keywords>2</cp:keywords>
  <cp:lastModifiedBy>Enderoth</cp:lastModifiedBy>
  <cp:revision>4676</cp:revision>
  <cp:lastPrinted>2014-01-22T18:25:48Z</cp:lastPrinted>
  <dcterms:created xsi:type="dcterms:W3CDTF">2008-03-12T11:01:44Z</dcterms:created>
  <dcterms:modified xsi:type="dcterms:W3CDTF">2018-12-08T09:42:17Z</dcterms:modified>
  <cp:category>Unit 01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0x0101006303C8A099435F469B82EC500073A18D</vt:lpwstr>
  </property>
  <property fmtid="{D5CDD505-2E9C-101B-9397-08002B2CF9AE}" pid="3" name="Unit">
    <vt:lpwstr>U1</vt:lpwstr>
  </property>
</Properties>
</file>